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05613" cy="99393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gZE3oBB/BdpFA7t9up3DsSWz+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B75"/>
    <a:srgbClr val="9F6C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4450" y="0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0" y="746125"/>
            <a:ext cx="4967287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445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" name="Google Shape;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6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" name="Google Shape;4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7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1037" y="4721225"/>
            <a:ext cx="5443537" cy="4471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只有標題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533399" y="1143000"/>
            <a:ext cx="3945467" cy="315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3"/>
          </p:nvPr>
        </p:nvSpPr>
        <p:spPr>
          <a:xfrm>
            <a:off x="4855016" y="566738"/>
            <a:ext cx="376405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4"/>
          </p:nvPr>
        </p:nvSpPr>
        <p:spPr>
          <a:xfrm>
            <a:off x="4662362" y="1143000"/>
            <a:ext cx="3956705" cy="3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教育部閱讀磐石獎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4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34" descr="990526-4K公文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3350"/>
            <a:ext cx="9144000" cy="69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4"/>
          <p:cNvSpPr/>
          <p:nvPr/>
        </p:nvSpPr>
        <p:spPr>
          <a:xfrm>
            <a:off x="2438400" y="1258329"/>
            <a:ext cx="5235146" cy="2667000"/>
          </a:xfrm>
          <a:prstGeom prst="cloudCallout">
            <a:avLst>
              <a:gd name="adj1" fmla="val -2015"/>
              <a:gd name="adj2" fmla="val 21522"/>
            </a:avLst>
          </a:prstGeom>
          <a:gradFill>
            <a:gsLst>
              <a:gs pos="0">
                <a:srgbClr val="FFFF66"/>
              </a:gs>
              <a:gs pos="100000">
                <a:srgbClr val="DBFF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教務處</a:t>
            </a:r>
            <a:endParaRPr sz="8000" b="0" i="0" u="none" strike="noStrike" cap="none">
              <a:solidFill>
                <a:srgbClr val="00000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172150" y="255764"/>
            <a:ext cx="1434397" cy="1434397"/>
            <a:chOff x="894820" y="-1188312"/>
            <a:chExt cx="1434397" cy="1434397"/>
          </a:xfrm>
        </p:grpSpPr>
        <p:sp>
          <p:nvSpPr>
            <p:cNvPr id="174" name="Google Shape;174;p5"/>
            <p:cNvSpPr/>
            <p:nvPr/>
          </p:nvSpPr>
          <p:spPr>
            <a:xfrm>
              <a:off x="894820" y="-1188312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1104882" y="-1021837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品格</a:t>
              </a:r>
              <a:endParaRPr/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928871" y="647161"/>
            <a:ext cx="6523605" cy="4733208"/>
            <a:chOff x="207046" y="1324"/>
            <a:chExt cx="6523605" cy="4733208"/>
          </a:xfrm>
        </p:grpSpPr>
        <p:sp>
          <p:nvSpPr>
            <p:cNvPr id="177" name="Google Shape;177;p5"/>
            <p:cNvSpPr/>
            <p:nvPr/>
          </p:nvSpPr>
          <p:spPr>
            <a:xfrm rot="5400000">
              <a:off x="2761679" y="115373"/>
              <a:ext cx="1754599" cy="152650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2020A8"/>
                </a:gs>
                <a:gs pos="100000">
                  <a:srgbClr val="9F9FE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3113608" y="274749"/>
              <a:ext cx="1050741" cy="1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lang="en-US" sz="3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待人</a:t>
              </a:r>
              <a:endPara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304838" y="276846"/>
              <a:ext cx="2425813" cy="1052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4304838" y="276846"/>
              <a:ext cx="2425813" cy="1052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 rot="5400000">
              <a:off x="1113057" y="115373"/>
              <a:ext cx="1754599" cy="152650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2020A8"/>
                </a:gs>
                <a:gs pos="100000">
                  <a:srgbClr val="9F9FE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1464986" y="274749"/>
              <a:ext cx="1050741" cy="1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態度</a:t>
              </a:r>
              <a:endPara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 rot="5400000">
              <a:off x="2051130" y="1604678"/>
              <a:ext cx="1754599" cy="152650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2020A8"/>
                </a:gs>
                <a:gs pos="100000">
                  <a:srgbClr val="9F9FE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2403059" y="1764054"/>
              <a:ext cx="1050741" cy="1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lang="en-US" sz="3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負責</a:t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207046" y="1841549"/>
              <a:ext cx="1894967" cy="1052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207046" y="1841549"/>
              <a:ext cx="1894967" cy="1052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endPara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 rot="5400000">
              <a:off x="3599537" y="1604678"/>
              <a:ext cx="1754599" cy="152650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2020A8"/>
                </a:gs>
                <a:gs pos="100000">
                  <a:srgbClr val="9F9FE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3951466" y="1764054"/>
              <a:ext cx="1050741" cy="1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積極</a:t>
              </a:r>
              <a:endPara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5400000">
              <a:off x="2878600" y="3093982"/>
              <a:ext cx="1754599" cy="152650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2020A8"/>
                </a:gs>
                <a:gs pos="100000">
                  <a:srgbClr val="9F9FE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3230529" y="3253358"/>
              <a:ext cx="1050741" cy="1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lang="en-US" sz="3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關懷</a:t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565472" y="3330853"/>
              <a:ext cx="1958133" cy="1052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 rot="5400000">
              <a:off x="1229978" y="3093982"/>
              <a:ext cx="1754599" cy="152650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2020A8"/>
                </a:gs>
                <a:gs pos="100000">
                  <a:srgbClr val="9F9FE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 txBox="1"/>
            <p:nvPr/>
          </p:nvSpPr>
          <p:spPr>
            <a:xfrm>
              <a:off x="1581907" y="3253358"/>
              <a:ext cx="1050741" cy="1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品格</a:t>
              </a:r>
              <a:endParaRPr/>
            </a:p>
          </p:txBody>
        </p:sp>
      </p:grpSp>
      <p:sp>
        <p:nvSpPr>
          <p:cNvPr id="194" name="Google Shape;194;p5"/>
          <p:cNvSpPr txBox="1"/>
          <p:nvPr/>
        </p:nvSpPr>
        <p:spPr>
          <a:xfrm>
            <a:off x="0" y="5635346"/>
            <a:ext cx="89622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勉勵孩子：要做的事認真做，不能做的事不要做!</a:t>
            </a: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5918461" y="2734178"/>
            <a:ext cx="34911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5" descr="基因決定睡覺早晚？研究指出：早睡這件事可能不是我們自身說了算_程潔醫生聊健康- MdEdi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0152" y="8360"/>
            <a:ext cx="2463848" cy="184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 l="21096" t="32862" r="53283" b="12527"/>
          <a:stretch/>
        </p:blipFill>
        <p:spPr>
          <a:xfrm>
            <a:off x="6718697" y="1874226"/>
            <a:ext cx="2243594" cy="134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5">
            <a:alphaModFix/>
          </a:blip>
          <a:srcRect l="3504" t="29230" r="9998" b="23247"/>
          <a:stretch/>
        </p:blipFill>
        <p:spPr>
          <a:xfrm>
            <a:off x="6718696" y="3305678"/>
            <a:ext cx="2243594" cy="1855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1731807" y="708855"/>
            <a:ext cx="695499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再忙!都來陪孩子動一動</a:t>
            </a:r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205" name="Google Shape;205;p6"/>
          <p:cNvGrpSpPr/>
          <p:nvPr/>
        </p:nvGrpSpPr>
        <p:grpSpPr>
          <a:xfrm>
            <a:off x="297410" y="274637"/>
            <a:ext cx="1434397" cy="1434397"/>
            <a:chOff x="3911897" y="3316155"/>
            <a:chExt cx="1434397" cy="1434397"/>
          </a:xfrm>
        </p:grpSpPr>
        <p:sp>
          <p:nvSpPr>
            <p:cNvPr id="206" name="Google Shape;206;p6"/>
            <p:cNvSpPr/>
            <p:nvPr/>
          </p:nvSpPr>
          <p:spPr>
            <a:xfrm>
              <a:off x="3911897" y="331615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 txBox="1"/>
            <p:nvPr/>
          </p:nvSpPr>
          <p:spPr>
            <a:xfrm>
              <a:off x="4121960" y="352621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健康</a:t>
              </a:r>
              <a:endPara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8" name="Google Shape;20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692" y="1933189"/>
            <a:ext cx="2596102" cy="194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692" y="4536273"/>
            <a:ext cx="2596102" cy="194707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/>
          <p:nvPr/>
        </p:nvSpPr>
        <p:spPr>
          <a:xfrm>
            <a:off x="-67963" y="3870205"/>
            <a:ext cx="2733889" cy="60287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DFKai-SB"/>
                <a:ea typeface="DFKai-SB"/>
                <a:cs typeface="DFKai-SB"/>
                <a:sym typeface="DFKai-SB"/>
              </a:rPr>
              <a:t>健康中心　傷患處理</a:t>
            </a:r>
            <a:endParaRPr sz="2000" b="0" i="0" u="none" strike="noStrike" cap="none">
              <a:solidFill>
                <a:schemeClr val="accent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DFKai-SB"/>
                <a:ea typeface="DFKai-SB"/>
                <a:cs typeface="DFKai-SB"/>
                <a:sym typeface="DFKai-SB"/>
              </a:rPr>
              <a:t>定期健康檢查、疫苗</a:t>
            </a:r>
            <a:endParaRPr sz="2000" b="0" i="0" u="none" strike="noStrike" cap="none">
              <a:solidFill>
                <a:schemeClr val="accent6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5">
            <a:alphaModFix/>
          </a:blip>
          <a:srcRect t="27180" r="1795"/>
          <a:stretch/>
        </p:blipFill>
        <p:spPr>
          <a:xfrm>
            <a:off x="3132451" y="2055568"/>
            <a:ext cx="3191757" cy="17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/>
          <p:nvPr/>
        </p:nvSpPr>
        <p:spPr>
          <a:xfrm>
            <a:off x="2850367" y="3845853"/>
            <a:ext cx="2962236" cy="6028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DFKai-SB"/>
                <a:ea typeface="DFKai-SB"/>
                <a:cs typeface="DFKai-SB"/>
                <a:sym typeface="DFKai-SB"/>
              </a:rPr>
              <a:t>１０２８運動會</a:t>
            </a:r>
            <a:endParaRPr sz="2000" b="0" i="0" u="none" strike="noStrike" cap="none">
              <a:solidFill>
                <a:schemeClr val="accent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DFKai-SB"/>
                <a:ea typeface="DFKai-SB"/>
                <a:cs typeface="DFKai-SB"/>
                <a:sym typeface="DFKai-SB"/>
              </a:rPr>
              <a:t>期末全校跳繩比賽</a:t>
            </a:r>
            <a:endParaRPr sz="2000" b="0" i="0" u="none" strike="noStrike" cap="none">
              <a:solidFill>
                <a:schemeClr val="accent6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3" name="Google Shape;21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5379" y="4522398"/>
            <a:ext cx="2962236" cy="1974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6053134" y="3830618"/>
            <a:ext cx="2867174" cy="70565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DFKai-SB"/>
                <a:ea typeface="DFKai-SB"/>
                <a:cs typeface="DFKai-SB"/>
                <a:sym typeface="DFKai-SB"/>
              </a:rPr>
              <a:t>假日校園有開放運動唷！</a:t>
            </a:r>
            <a:endParaRPr sz="2000" b="0" i="0" u="none" strike="noStrike" cap="none">
              <a:solidFill>
                <a:schemeClr val="accent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上午５：００－６：５０</a:t>
            </a:r>
            <a:endParaRPr sz="1200" b="1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下午２：００－５：００</a:t>
            </a:r>
            <a:endParaRPr sz="1200" b="1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5" name="Google Shape;215;p6" descr="https://lh3.googleusercontent.com/pw/AIL4fc-dY9v1ZuiwgrxHu8DONMg5bKQF-ZCN83ExXmzqgnjIPDA7fMB0YrGG-muj0l370GkWv6uBTxRECamyCUNoKLLuw_-9Ud9Ytzn9RfFRN5bo40BbFHzahkXHF2-lwB1f08KjAdqNzIyDu8Yge9aOL8zz=w1207-h905-s-no?authuser=0"/>
          <p:cNvPicPr preferRelativeResize="0"/>
          <p:nvPr/>
        </p:nvPicPr>
        <p:blipFill rotWithShape="1">
          <a:blip r:embed="rId7">
            <a:alphaModFix/>
          </a:blip>
          <a:srcRect l="21570" t="24926" r="18938" b="23087"/>
          <a:stretch/>
        </p:blipFill>
        <p:spPr>
          <a:xfrm>
            <a:off x="6425209" y="2123849"/>
            <a:ext cx="2389581" cy="156575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"/>
          <p:cNvSpPr/>
          <p:nvPr/>
        </p:nvSpPr>
        <p:spPr>
          <a:xfrm rot="878523">
            <a:off x="6099457" y="5144819"/>
            <a:ext cx="2889010" cy="107844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減少３Ｃ的時間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創造親子運動好時光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l="7327" t="22734" r="4764" b="3077"/>
          <a:stretch/>
        </p:blipFill>
        <p:spPr>
          <a:xfrm>
            <a:off x="157974" y="1803528"/>
            <a:ext cx="3170818" cy="200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1244" y="4027882"/>
            <a:ext cx="3600609" cy="237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313" y="4027881"/>
            <a:ext cx="3170818" cy="237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9469" y="1811340"/>
            <a:ext cx="2679256" cy="200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9402" y="1803528"/>
            <a:ext cx="2620108" cy="19650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 txBox="1"/>
          <p:nvPr/>
        </p:nvSpPr>
        <p:spPr>
          <a:xfrm>
            <a:off x="2325953" y="467411"/>
            <a:ext cx="6683765" cy="59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只要孩子有才藝！</a:t>
            </a:r>
            <a:endParaRPr sz="3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歡迎找學務處報名</a:t>
            </a: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星光大道</a:t>
            </a:r>
            <a:r>
              <a:rPr lang="en-US" sz="3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！</a:t>
            </a:r>
            <a:endParaRPr sz="3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１０／２０晚上社團展演１７：００</a:t>
            </a:r>
            <a:endParaRPr/>
          </a:p>
        </p:txBody>
      </p:sp>
      <p:sp>
        <p:nvSpPr>
          <p:cNvPr id="228" name="Google Shape;228;p7"/>
          <p:cNvSpPr txBox="1"/>
          <p:nvPr/>
        </p:nvSpPr>
        <p:spPr>
          <a:xfrm>
            <a:off x="319582" y="484700"/>
            <a:ext cx="1014271" cy="101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展能</a:t>
            </a:r>
            <a:endParaRPr/>
          </a:p>
        </p:txBody>
      </p:sp>
      <p:grpSp>
        <p:nvGrpSpPr>
          <p:cNvPr id="229" name="Google Shape;229;p7"/>
          <p:cNvGrpSpPr/>
          <p:nvPr/>
        </p:nvGrpSpPr>
        <p:grpSpPr>
          <a:xfrm rot="-792762">
            <a:off x="201022" y="183913"/>
            <a:ext cx="1434397" cy="1434397"/>
            <a:chOff x="1758049" y="3316155"/>
            <a:chExt cx="1434397" cy="1434397"/>
          </a:xfrm>
        </p:grpSpPr>
        <p:sp>
          <p:nvSpPr>
            <p:cNvPr id="230" name="Google Shape;230;p7"/>
            <p:cNvSpPr/>
            <p:nvPr/>
          </p:nvSpPr>
          <p:spPr>
            <a:xfrm>
              <a:off x="1758049" y="331615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 txBox="1"/>
            <p:nvPr/>
          </p:nvSpPr>
          <p:spPr>
            <a:xfrm>
              <a:off x="1968112" y="352621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展能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r>
              <a:rPr lang="en-US"/>
              <a:t>～學務處～</a:t>
            </a:r>
            <a:endParaRPr/>
          </a:p>
        </p:txBody>
      </p:sp>
      <p:grpSp>
        <p:nvGrpSpPr>
          <p:cNvPr id="237" name="Google Shape;237;p8"/>
          <p:cNvGrpSpPr/>
          <p:nvPr/>
        </p:nvGrpSpPr>
        <p:grpSpPr>
          <a:xfrm>
            <a:off x="184675" y="128938"/>
            <a:ext cx="1434397" cy="1434397"/>
            <a:chOff x="1092474" y="1267725"/>
            <a:chExt cx="1434397" cy="1434397"/>
          </a:xfrm>
        </p:grpSpPr>
        <p:sp>
          <p:nvSpPr>
            <p:cNvPr id="238" name="Google Shape;238;p8"/>
            <p:cNvSpPr/>
            <p:nvPr/>
          </p:nvSpPr>
          <p:spPr>
            <a:xfrm>
              <a:off x="1092474" y="126772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 txBox="1"/>
            <p:nvPr/>
          </p:nvSpPr>
          <p:spPr>
            <a:xfrm>
              <a:off x="1302537" y="147778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合作</a:t>
              </a:r>
              <a:endPara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8"/>
          <p:cNvSpPr txBox="1"/>
          <p:nvPr/>
        </p:nvSpPr>
        <p:spPr>
          <a:xfrm>
            <a:off x="669974" y="1773398"/>
            <a:ext cx="7584678" cy="413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用</a:t>
            </a: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信任</a:t>
            </a:r>
            <a:r>
              <a:rPr lang="en-US" sz="3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和</a:t>
            </a: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合作</a:t>
            </a:r>
            <a:r>
              <a:rPr lang="en-US" sz="3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搭起親師生橋梁</a:t>
            </a:r>
            <a:endParaRPr sz="3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文字通訊～通話聯繫～面對面溝通～</a:t>
            </a: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最關鍵是讓我們一起成為</a:t>
            </a: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最棒的神隊友</a:t>
            </a:r>
            <a:b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教育部閱讀磐石獎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9" descr="990526-4K公文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3350"/>
            <a:ext cx="9144000" cy="69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9"/>
          <p:cNvSpPr/>
          <p:nvPr/>
        </p:nvSpPr>
        <p:spPr>
          <a:xfrm>
            <a:off x="2247900" y="1313155"/>
            <a:ext cx="4648200" cy="2667000"/>
          </a:xfrm>
          <a:prstGeom prst="cloudCallout">
            <a:avLst>
              <a:gd name="adj1" fmla="val -2015"/>
              <a:gd name="adj2" fmla="val 21522"/>
            </a:avLst>
          </a:prstGeom>
          <a:gradFill>
            <a:gsLst>
              <a:gs pos="0">
                <a:srgbClr val="FFFF66"/>
              </a:gs>
              <a:gs pos="100000">
                <a:srgbClr val="DBFF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72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總務處</a:t>
            </a:r>
            <a:endParaRPr sz="72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418306" y="425450"/>
            <a:ext cx="8229600" cy="748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學生繳費注意事項</a:t>
            </a:r>
            <a:endParaRPr sz="2000" b="1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56" name="Google Shape;256;p10"/>
          <p:cNvSpPr txBox="1">
            <a:spLocks noGrp="1"/>
          </p:cNvSpPr>
          <p:nvPr>
            <p:ph type="body" idx="2"/>
          </p:nvPr>
        </p:nvSpPr>
        <p:spPr>
          <a:xfrm>
            <a:off x="1440633" y="2508329"/>
            <a:ext cx="6624736" cy="2160240"/>
          </a:xfrm>
          <a:prstGeom prst="rect">
            <a:avLst/>
          </a:prstGeom>
          <a:solidFill>
            <a:srgbClr val="F6FBFB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0015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Noto Sans Symbols"/>
              <a:buChar char="⮚"/>
            </a:pPr>
            <a:r>
              <a:rPr lang="en-US" sz="3200" b="1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金融機構</a:t>
            </a:r>
            <a:endParaRPr sz="3200" b="1">
              <a:solidFill>
                <a:srgbClr val="00009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120015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Noto Sans Symbols"/>
              <a:buChar char="⮚"/>
            </a:pPr>
            <a:r>
              <a:rPr lang="en-US" sz="3200" b="1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便利超商(7-11、全家等等)</a:t>
            </a:r>
            <a:endParaRPr/>
          </a:p>
          <a:p>
            <a:pPr marL="120015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Noto Sans Symbols"/>
              <a:buChar char="⮚"/>
            </a:pPr>
            <a:r>
              <a:rPr lang="en-US" sz="3200" b="1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ATM／網路ATM轉帳</a:t>
            </a:r>
            <a:endParaRPr sz="3200" b="1">
              <a:solidFill>
                <a:srgbClr val="00009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990439" y="1230520"/>
            <a:ext cx="7085334" cy="1077218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5ECED"/>
                </a:solidFill>
                <a:latin typeface="DFKai-SB"/>
                <a:ea typeface="DFKai-SB"/>
                <a:cs typeface="DFKai-SB"/>
                <a:sym typeface="DFKai-SB"/>
              </a:rPr>
              <a:t>學校學生人數眾多收費項目繁雜</a:t>
            </a:r>
            <a:endParaRPr sz="3200" b="0" i="0" u="none" strike="noStrike" cap="none">
              <a:solidFill>
                <a:srgbClr val="D5ECE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5ECED"/>
                </a:solidFill>
                <a:latin typeface="DFKai-SB"/>
                <a:ea typeface="DFKai-SB"/>
                <a:cs typeface="DFKai-SB"/>
                <a:sym typeface="DFKai-SB"/>
              </a:rPr>
              <a:t>敬請各位家長善加運用代收機構繳費</a:t>
            </a:r>
            <a:endParaRPr sz="1600" b="0" i="0" u="none" strike="noStrike" cap="none">
              <a:solidFill>
                <a:srgbClr val="D5ECE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58" name="Google Shape;258;p10"/>
          <p:cNvSpPr/>
          <p:nvPr/>
        </p:nvSpPr>
        <p:spPr>
          <a:xfrm>
            <a:off x="418306" y="4869160"/>
            <a:ext cx="8474174" cy="1800200"/>
          </a:xfrm>
          <a:prstGeom prst="ribbon">
            <a:avLst>
              <a:gd name="adj1" fmla="val 16667"/>
              <a:gd name="adj2" fmla="val 67843"/>
            </a:avLst>
          </a:prstGeom>
          <a:solidFill>
            <a:schemeClr val="accent3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0"/>
          <p:cNvSpPr txBox="1"/>
          <p:nvPr/>
        </p:nvSpPr>
        <p:spPr>
          <a:xfrm>
            <a:off x="1835695" y="5229200"/>
            <a:ext cx="5616625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8000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339933"/>
                </a:solidFill>
                <a:latin typeface="DFKai-SB"/>
                <a:ea typeface="DFKai-SB"/>
                <a:cs typeface="DFKai-SB"/>
                <a:sym typeface="DFKai-SB"/>
              </a:rPr>
              <a:t>為加速學生日後各項費用退費</a:t>
            </a:r>
            <a:endParaRPr sz="3200" b="0" i="0" u="none" strike="noStrike" cap="none">
              <a:solidFill>
                <a:srgbClr val="33993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8000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339933"/>
                </a:solidFill>
                <a:latin typeface="DFKai-SB"/>
                <a:ea typeface="DFKai-SB"/>
                <a:cs typeface="DFKai-SB"/>
                <a:sym typeface="DFKai-SB"/>
              </a:rPr>
              <a:t>請為學生申請個人金融帳戶</a:t>
            </a:r>
            <a:endParaRPr sz="3200" b="0" i="0" u="none" strike="noStrike" cap="none">
              <a:solidFill>
                <a:srgbClr val="33993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8000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◎郵局帳戶(免手續費)</a:t>
            </a:r>
            <a:r>
              <a:rPr lang="en-US"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◎</a:t>
            </a:r>
            <a:endParaRPr sz="32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"/>
          <p:cNvSpPr/>
          <p:nvPr/>
        </p:nvSpPr>
        <p:spPr>
          <a:xfrm>
            <a:off x="1043608" y="4581128"/>
            <a:ext cx="6840760" cy="1851422"/>
          </a:xfrm>
          <a:prstGeom prst="upArrow">
            <a:avLst>
              <a:gd name="adj1" fmla="val 71164"/>
              <a:gd name="adj2" fmla="val 41768"/>
            </a:avLst>
          </a:prstGeom>
          <a:solidFill>
            <a:srgbClr val="FFC00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1"/>
          <p:cNvSpPr txBox="1">
            <a:spLocks noGrp="1"/>
          </p:cNvSpPr>
          <p:nvPr>
            <p:ph type="title"/>
          </p:nvPr>
        </p:nvSpPr>
        <p:spPr>
          <a:xfrm>
            <a:off x="418306" y="425450"/>
            <a:ext cx="6648319" cy="748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 b="1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家長代表大會</a:t>
            </a:r>
            <a:endParaRPr sz="3600" b="1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6" name="Google Shape;266;p11"/>
          <p:cNvSpPr txBox="1"/>
          <p:nvPr/>
        </p:nvSpPr>
        <p:spPr>
          <a:xfrm>
            <a:off x="2145953" y="5003800"/>
            <a:ext cx="468052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Noto Sans Symbols"/>
              <a:buNone/>
            </a:pPr>
            <a:r>
              <a:rPr lang="en-US" sz="4000" b="1" i="0" u="none" strike="noStrike" cap="none">
                <a:solidFill>
                  <a:srgbClr val="D5ECED"/>
                </a:solidFill>
                <a:latin typeface="DFKai-SB"/>
                <a:ea typeface="DFKai-SB"/>
                <a:cs typeface="DFKai-SB"/>
                <a:sym typeface="DFKai-SB"/>
              </a:rPr>
              <a:t>請各班家長代表</a:t>
            </a:r>
            <a:endParaRPr sz="4000" b="1" i="0" u="none" strike="noStrike" cap="none">
              <a:solidFill>
                <a:srgbClr val="D5ECE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Noto Sans Symbols"/>
              <a:buNone/>
            </a:pPr>
            <a:r>
              <a:rPr lang="en-US" sz="4000" b="1" i="0" u="none" strike="noStrike" cap="none">
                <a:solidFill>
                  <a:srgbClr val="D5ECED"/>
                </a:solidFill>
                <a:latin typeface="DFKai-SB"/>
                <a:ea typeface="DFKai-SB"/>
                <a:cs typeface="DFKai-SB"/>
                <a:sym typeface="DFKai-SB"/>
              </a:rPr>
              <a:t>準時與會</a:t>
            </a:r>
            <a:endParaRPr sz="4000" b="1" i="0" u="none" strike="noStrike" cap="none">
              <a:solidFill>
                <a:srgbClr val="D5ECE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7" name="Google Shape;267;p11"/>
          <p:cNvSpPr txBox="1"/>
          <p:nvPr/>
        </p:nvSpPr>
        <p:spPr>
          <a:xfrm>
            <a:off x="611560" y="1173766"/>
            <a:ext cx="8229600" cy="311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4000" b="1" i="0" u="none" strike="noStrike" cap="none">
                <a:solidFill>
                  <a:srgbClr val="003366"/>
                </a:solidFill>
                <a:latin typeface="DFKai-SB"/>
                <a:ea typeface="DFKai-SB"/>
                <a:cs typeface="DFKai-SB"/>
                <a:sym typeface="DFKai-SB"/>
              </a:rPr>
              <a:t>日期：11</a:t>
            </a:r>
            <a:r>
              <a:rPr lang="en-US" sz="4000" b="1">
                <a:solidFill>
                  <a:srgbClr val="003366"/>
                </a:solidFill>
                <a:latin typeface="DFKai-SB"/>
                <a:ea typeface="DFKai-SB"/>
                <a:cs typeface="DFKai-SB"/>
                <a:sym typeface="DFKai-SB"/>
              </a:rPr>
              <a:t>2</a:t>
            </a:r>
            <a:r>
              <a:rPr lang="en-US" sz="4000" b="1" i="0" u="none" strike="noStrike" cap="none">
                <a:solidFill>
                  <a:srgbClr val="003366"/>
                </a:solidFill>
                <a:latin typeface="DFKai-SB"/>
                <a:ea typeface="DFKai-SB"/>
                <a:cs typeface="DFKai-SB"/>
                <a:sym typeface="DFKai-SB"/>
              </a:rPr>
              <a:t>年09月15日（星期五）</a:t>
            </a:r>
            <a:endParaRPr sz="4000" b="1" i="0" u="none" strike="noStrike" cap="none">
              <a:solidFill>
                <a:srgbClr val="00336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4000" b="1" i="0" u="none" strike="noStrike" cap="none">
                <a:solidFill>
                  <a:srgbClr val="003366"/>
                </a:solidFill>
                <a:latin typeface="DFKai-SB"/>
                <a:ea typeface="DFKai-SB"/>
                <a:cs typeface="DFKai-SB"/>
                <a:sym typeface="DFKai-SB"/>
              </a:rPr>
              <a:t>時間：晚上08時00分</a:t>
            </a:r>
            <a:endParaRPr sz="4000" b="1" i="0" u="none" strike="noStrike" cap="none">
              <a:solidFill>
                <a:srgbClr val="00336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4000" b="1" i="0" u="none" strike="noStrike" cap="none">
                <a:solidFill>
                  <a:srgbClr val="003366"/>
                </a:solidFill>
                <a:latin typeface="DFKai-SB"/>
                <a:ea typeface="DFKai-SB"/>
                <a:cs typeface="DFKai-SB"/>
                <a:sym typeface="DFKai-SB"/>
              </a:rPr>
              <a:t>地點：快樂樓四樓視聽教室</a:t>
            </a:r>
            <a:endParaRPr sz="4000" b="1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教育部閱讀磐石獎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2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2" descr="990526-4K公文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3350"/>
            <a:ext cx="9144000" cy="69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/>
          <p:nvPr/>
        </p:nvSpPr>
        <p:spPr>
          <a:xfrm>
            <a:off x="2400300" y="1295400"/>
            <a:ext cx="5092182" cy="2667000"/>
          </a:xfrm>
          <a:prstGeom prst="cloudCallout">
            <a:avLst>
              <a:gd name="adj1" fmla="val -2015"/>
              <a:gd name="adj2" fmla="val 21522"/>
            </a:avLst>
          </a:prstGeom>
          <a:gradFill>
            <a:gsLst>
              <a:gs pos="0">
                <a:srgbClr val="FFFF66"/>
              </a:gs>
              <a:gs pos="100000">
                <a:srgbClr val="DBFF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輔導室</a:t>
            </a:r>
            <a:endParaRPr sz="6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宣導事項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0" y="322981"/>
            <a:ext cx="8556300" cy="6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4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~親職教育講座~</a:t>
            </a:r>
            <a:endParaRPr sz="14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36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112年11月18日(六)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早上9：00～12：00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 講師：洪啟昌心理師</a:t>
            </a:r>
            <a:r>
              <a:rPr lang="en-US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113年5月18日（六）</a:t>
            </a:r>
            <a:endParaRPr sz="3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下午2：00～5：00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講師：黃柏嘉心理師</a:t>
            </a:r>
            <a:endParaRPr sz="3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000" b="0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                    竭誠歡迎您的參加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2490" y="2071510"/>
            <a:ext cx="3234310" cy="242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311" y="2790708"/>
            <a:ext cx="4239489" cy="393076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457199" y="377273"/>
            <a:ext cx="6223518" cy="81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7030A0"/>
                </a:solidFill>
              </a:rPr>
              <a:t>學習扶助宣導</a:t>
            </a:r>
            <a:r>
              <a:rPr lang="en-US" sz="3200">
                <a:solidFill>
                  <a:srgbClr val="7030A0"/>
                </a:solidFill>
              </a:rPr>
              <a:t>（教育部政策）</a:t>
            </a:r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457199" y="1194318"/>
            <a:ext cx="8434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每年</a:t>
            </a:r>
            <a:r>
              <a:rPr lang="en-US" sz="2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lang="en-US" sz="2800">
                <a:solidFill>
                  <a:srgbClr val="3366FF"/>
                </a:solidFill>
              </a:rPr>
              <a:t>12</a:t>
            </a:r>
            <a:r>
              <a:rPr lang="en-US" sz="2800" b="0" i="0" u="none" strike="noStrike" cap="none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月、5月）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進行</a:t>
            </a:r>
            <a:r>
              <a:rPr lang="en-US" sz="2800" b="0" i="0" u="none" strike="noStrike" cap="none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國、英、數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基本學力之篩選測驗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（一年級下學期5月檢測）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，通過測驗者表示學生學習狀況已達該年級基本學習能力；</a:t>
            </a: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未通過者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，則由</a:t>
            </a:r>
            <a:r>
              <a:rPr lang="en-US" sz="28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學校進行開課意願調查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教務處推展重點</a:t>
            </a:r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530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1.配合教育局雙語政策，低年級於生活課及暢遊世界彈性課程進行雙語學習、三到五年級各班外師入班協同教學，豐富孩子的國際視野和英語學習廣度。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2. 各班排定閱讀課、晨光時間各班班級晨讀，鼓勵參與學校多元閱讀認證及親子共讀。</a:t>
            </a:r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52860" y="1045497"/>
            <a:ext cx="5710335" cy="404995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5"/>
          <p:cNvSpPr txBox="1">
            <a:spLocks noGrp="1"/>
          </p:cNvSpPr>
          <p:nvPr>
            <p:ph type="title"/>
          </p:nvPr>
        </p:nvSpPr>
        <p:spPr>
          <a:xfrm>
            <a:off x="-363893" y="26530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7030A0"/>
                </a:solidFill>
              </a:rPr>
              <a:t>學習扶助宣導</a:t>
            </a:r>
            <a:r>
              <a:rPr lang="en-US" sz="3200">
                <a:solidFill>
                  <a:srgbClr val="7030A0"/>
                </a:solidFill>
              </a:rPr>
              <a:t>（教育部政策）</a:t>
            </a:r>
            <a:endParaRPr sz="3200"/>
          </a:p>
        </p:txBody>
      </p:sp>
      <p:sp>
        <p:nvSpPr>
          <p:cNvPr id="299" name="Google Shape;299;p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457198" y="5095449"/>
            <a:ext cx="82296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學習扶助班級為求能更進一步關注到每個孩子，開課人數以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６至１２人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為限，達開班人數後，即由授課教師針對孩子的學習落點，進行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國、英、數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補救課程。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群組 80">
            <a:extLst>
              <a:ext uri="{FF2B5EF4-FFF2-40B4-BE49-F238E27FC236}">
                <a16:creationId xmlns:a16="http://schemas.microsoft.com/office/drawing/2014/main" id="{1E8A03EB-1404-4C1B-BA42-E3A6A534525D}"/>
              </a:ext>
            </a:extLst>
          </p:cNvPr>
          <p:cNvGrpSpPr/>
          <p:nvPr/>
        </p:nvGrpSpPr>
        <p:grpSpPr>
          <a:xfrm>
            <a:off x="5564480" y="3209476"/>
            <a:ext cx="3142128" cy="2622096"/>
            <a:chOff x="1995482" y="3214255"/>
            <a:chExt cx="3142128" cy="2622096"/>
          </a:xfrm>
          <a:solidFill>
            <a:srgbClr val="FFFFCC"/>
          </a:solidFill>
        </p:grpSpPr>
        <p:sp>
          <p:nvSpPr>
            <p:cNvPr id="82" name="矩形: 圓角 81">
              <a:extLst>
                <a:ext uri="{FF2B5EF4-FFF2-40B4-BE49-F238E27FC236}">
                  <a16:creationId xmlns:a16="http://schemas.microsoft.com/office/drawing/2014/main" id="{69EE81F5-F71F-4AA7-9C73-B667B5FD0F25}"/>
                </a:ext>
              </a:extLst>
            </p:cNvPr>
            <p:cNvSpPr/>
            <p:nvPr/>
          </p:nvSpPr>
          <p:spPr>
            <a:xfrm>
              <a:off x="1995482" y="3214255"/>
              <a:ext cx="3142128" cy="6423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764C49F2-59FF-41DC-B434-65CDD102C3EC}"/>
                </a:ext>
              </a:extLst>
            </p:cNvPr>
            <p:cNvSpPr/>
            <p:nvPr/>
          </p:nvSpPr>
          <p:spPr>
            <a:xfrm>
              <a:off x="1995482" y="4216320"/>
              <a:ext cx="3142128" cy="6423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C59CD1DA-4DDD-4C5E-9BCB-5808C5FD705C}"/>
                </a:ext>
              </a:extLst>
            </p:cNvPr>
            <p:cNvSpPr/>
            <p:nvPr/>
          </p:nvSpPr>
          <p:spPr>
            <a:xfrm>
              <a:off x="1995482" y="5194011"/>
              <a:ext cx="3142128" cy="6423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1815EC2-4B52-4245-BD51-D5EADCBA1B88}"/>
              </a:ext>
            </a:extLst>
          </p:cNvPr>
          <p:cNvGrpSpPr/>
          <p:nvPr/>
        </p:nvGrpSpPr>
        <p:grpSpPr>
          <a:xfrm>
            <a:off x="1847706" y="3214255"/>
            <a:ext cx="3142128" cy="2622096"/>
            <a:chOff x="1995482" y="3214255"/>
            <a:chExt cx="3142128" cy="2622096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1FF05F0E-3594-41AF-940E-78A9F0ADE78C}"/>
                </a:ext>
              </a:extLst>
            </p:cNvPr>
            <p:cNvSpPr/>
            <p:nvPr/>
          </p:nvSpPr>
          <p:spPr>
            <a:xfrm>
              <a:off x="1995482" y="3214255"/>
              <a:ext cx="3142128" cy="64234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: 圓角 78">
              <a:extLst>
                <a:ext uri="{FF2B5EF4-FFF2-40B4-BE49-F238E27FC236}">
                  <a16:creationId xmlns:a16="http://schemas.microsoft.com/office/drawing/2014/main" id="{38611D1F-1BE9-46BF-B2B9-9E3DF61B6AEE}"/>
                </a:ext>
              </a:extLst>
            </p:cNvPr>
            <p:cNvSpPr/>
            <p:nvPr/>
          </p:nvSpPr>
          <p:spPr>
            <a:xfrm>
              <a:off x="1995482" y="4216320"/>
              <a:ext cx="3142128" cy="64234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2938DED0-71C6-469F-BC5A-C8D9FF538521}"/>
                </a:ext>
              </a:extLst>
            </p:cNvPr>
            <p:cNvSpPr/>
            <p:nvPr/>
          </p:nvSpPr>
          <p:spPr>
            <a:xfrm>
              <a:off x="1995482" y="5194011"/>
              <a:ext cx="3142128" cy="64234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Google Shape;56;p35"/>
          <p:cNvSpPr txBox="1">
            <a:spLocks noGrp="1"/>
          </p:cNvSpPr>
          <p:nvPr>
            <p:ph type="title"/>
          </p:nvPr>
        </p:nvSpPr>
        <p:spPr>
          <a:xfrm>
            <a:off x="2648615" y="784086"/>
            <a:ext cx="514030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112學年上學期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定期評量</a:t>
            </a:r>
            <a:endParaRPr dirty="0"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2800">
                <a:latin typeface="Arial"/>
                <a:ea typeface="Arial"/>
                <a:cs typeface="Arial"/>
                <a:sym typeface="Arial"/>
              </a:rPr>
              <a:t>3</a:t>
            </a:fld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5"/>
          <p:cNvSpPr/>
          <p:nvPr/>
        </p:nvSpPr>
        <p:spPr>
          <a:xfrm>
            <a:off x="435639" y="6245225"/>
            <a:ext cx="39549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如有異動，請至學校網頁首頁之最新消息參閱。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0B562C-87D2-4F59-AEC9-8802B1AA295E}"/>
              </a:ext>
            </a:extLst>
          </p:cNvPr>
          <p:cNvSpPr/>
          <p:nvPr/>
        </p:nvSpPr>
        <p:spPr>
          <a:xfrm>
            <a:off x="1256947" y="1672247"/>
            <a:ext cx="3117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3600"/>
            </a:pPr>
            <a:r>
              <a:rPr lang="zh-TW" altLang="en-US" sz="2800" dirty="0">
                <a:solidFill>
                  <a:srgbClr val="254B75"/>
                </a:solidFill>
              </a:rPr>
              <a:t>期中評量</a:t>
            </a:r>
            <a:endParaRPr lang="zh-TW" altLang="en-US" sz="1200" dirty="0">
              <a:solidFill>
                <a:srgbClr val="254B75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F6B6C14-DC94-41AB-A8C4-5390C0DA6266}"/>
              </a:ext>
            </a:extLst>
          </p:cNvPr>
          <p:cNvSpPr/>
          <p:nvPr/>
        </p:nvSpPr>
        <p:spPr>
          <a:xfrm>
            <a:off x="5445448" y="1710271"/>
            <a:ext cx="3117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3600"/>
            </a:pPr>
            <a:r>
              <a:rPr lang="zh-TW" altLang="en-US" sz="2800" dirty="0">
                <a:solidFill>
                  <a:srgbClr val="9F6C21"/>
                </a:solidFill>
              </a:rPr>
              <a:t>期末評量</a:t>
            </a:r>
            <a:endParaRPr lang="zh-TW" altLang="en-US" sz="1200" dirty="0">
              <a:solidFill>
                <a:srgbClr val="9F6C2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822EFF-7BF7-485B-A51E-25DFAD581935}"/>
              </a:ext>
            </a:extLst>
          </p:cNvPr>
          <p:cNvSpPr/>
          <p:nvPr/>
        </p:nvSpPr>
        <p:spPr>
          <a:xfrm>
            <a:off x="1931469" y="5214189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3600"/>
            </a:pPr>
            <a:r>
              <a:rPr lang="zh-TW" altLang="en-US" sz="1800" dirty="0">
                <a:solidFill>
                  <a:srgbClr val="254B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國語、英語</a:t>
            </a:r>
            <a:endParaRPr lang="en-US" altLang="zh-TW" sz="1800" dirty="0">
              <a:solidFill>
                <a:srgbClr val="254B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SzPts val="3600"/>
            </a:pPr>
            <a:r>
              <a:rPr lang="zh-TW" altLang="en-US" sz="1800" dirty="0">
                <a:solidFill>
                  <a:srgbClr val="254B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  <a:endParaRPr lang="en-US" altLang="zh-TW" sz="1800" dirty="0">
              <a:solidFill>
                <a:srgbClr val="254B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5F1407-DB16-4A74-BB0A-82C81BC94F94}"/>
              </a:ext>
            </a:extLst>
          </p:cNvPr>
          <p:cNvSpPr/>
          <p:nvPr/>
        </p:nvSpPr>
        <p:spPr>
          <a:xfrm>
            <a:off x="3434600" y="533878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254B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數學、社會</a:t>
            </a:r>
            <a:endParaRPr lang="en-US" altLang="zh-TW" sz="1800" dirty="0">
              <a:solidFill>
                <a:srgbClr val="254B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654A1E6-E1FC-41B3-9C9A-27EECC4F3B8E}"/>
              </a:ext>
            </a:extLst>
          </p:cNvPr>
          <p:cNvSpPr/>
          <p:nvPr/>
        </p:nvSpPr>
        <p:spPr>
          <a:xfrm>
            <a:off x="2555966" y="3353967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rgbClr val="254B75"/>
                </a:solidFill>
              </a:rPr>
              <a:t>注音符號評量</a:t>
            </a:r>
            <a:endParaRPr lang="zh-TW" altLang="en-US" dirty="0">
              <a:solidFill>
                <a:srgbClr val="254B75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0394B5E-8208-406A-9A20-64B9F31E3E04}"/>
              </a:ext>
            </a:extLst>
          </p:cNvPr>
          <p:cNvSpPr/>
          <p:nvPr/>
        </p:nvSpPr>
        <p:spPr>
          <a:xfrm>
            <a:off x="227893" y="434646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二年級</a:t>
            </a:r>
            <a:endParaRPr lang="en-US" altLang="zh-TW" sz="1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26930C4-6677-4594-BE0E-78FFE68CF3B5}"/>
              </a:ext>
            </a:extLst>
          </p:cNvPr>
          <p:cNvSpPr/>
          <p:nvPr/>
        </p:nvSpPr>
        <p:spPr>
          <a:xfrm>
            <a:off x="227893" y="335396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一年級</a:t>
            </a:r>
            <a:endParaRPr lang="en-US" altLang="zh-TW" sz="1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6F6EDA8-70AF-446C-965F-FB2DFF50E222}"/>
              </a:ext>
            </a:extLst>
          </p:cNvPr>
          <p:cNvGrpSpPr/>
          <p:nvPr/>
        </p:nvGrpSpPr>
        <p:grpSpPr>
          <a:xfrm>
            <a:off x="236334" y="2964422"/>
            <a:ext cx="8759890" cy="3105394"/>
            <a:chOff x="275835" y="1964646"/>
            <a:chExt cx="8759890" cy="3105394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E7B7225F-6C33-44F1-AA57-08B1790D9F99}"/>
                </a:ext>
              </a:extLst>
            </p:cNvPr>
            <p:cNvSpPr/>
            <p:nvPr/>
          </p:nvSpPr>
          <p:spPr>
            <a:xfrm>
              <a:off x="275835" y="4908798"/>
              <a:ext cx="8759890" cy="16124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87594800-833F-425B-842C-7119CD2C2156}"/>
                </a:ext>
              </a:extLst>
            </p:cNvPr>
            <p:cNvSpPr/>
            <p:nvPr/>
          </p:nvSpPr>
          <p:spPr>
            <a:xfrm>
              <a:off x="275835" y="3927414"/>
              <a:ext cx="8759890" cy="16124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DC6951FE-3388-4FA8-87FA-4192137F7C1C}"/>
                </a:ext>
              </a:extLst>
            </p:cNvPr>
            <p:cNvSpPr/>
            <p:nvPr/>
          </p:nvSpPr>
          <p:spPr>
            <a:xfrm>
              <a:off x="275835" y="2946030"/>
              <a:ext cx="8759890" cy="16124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8327C373-3A98-42D5-80DA-CB8A8AB785F8}"/>
                </a:ext>
              </a:extLst>
            </p:cNvPr>
            <p:cNvSpPr/>
            <p:nvPr/>
          </p:nvSpPr>
          <p:spPr>
            <a:xfrm>
              <a:off x="275835" y="1964646"/>
              <a:ext cx="8759890" cy="16124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A55E2EB-0218-44A9-A88A-4F0E88908874}"/>
              </a:ext>
            </a:extLst>
          </p:cNvPr>
          <p:cNvSpPr/>
          <p:nvPr/>
        </p:nvSpPr>
        <p:spPr>
          <a:xfrm>
            <a:off x="1847706" y="2420872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254B75"/>
                </a:solidFill>
              </a:rPr>
              <a:t>112.</a:t>
            </a:r>
            <a:r>
              <a:rPr lang="zh-TW" altLang="en-US" sz="2400" dirty="0">
                <a:solidFill>
                  <a:srgbClr val="254B75"/>
                </a:solidFill>
              </a:rPr>
              <a:t>11</a:t>
            </a:r>
            <a:r>
              <a:rPr lang="en-US" altLang="zh-TW" sz="2400" dirty="0">
                <a:solidFill>
                  <a:srgbClr val="254B75"/>
                </a:solidFill>
              </a:rPr>
              <a:t>.</a:t>
            </a:r>
            <a:r>
              <a:rPr lang="zh-TW" altLang="en-US" sz="2400" dirty="0">
                <a:solidFill>
                  <a:srgbClr val="254B75"/>
                </a:solidFill>
              </a:rPr>
              <a:t>9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958014D-B89D-4DDA-8204-0294A43CFB97}"/>
              </a:ext>
            </a:extLst>
          </p:cNvPr>
          <p:cNvSpPr/>
          <p:nvPr/>
        </p:nvSpPr>
        <p:spPr>
          <a:xfrm>
            <a:off x="3434600" y="2403434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254B75"/>
                </a:solidFill>
              </a:rPr>
              <a:t>112.</a:t>
            </a:r>
            <a:r>
              <a:rPr lang="zh-TW" altLang="en-US" sz="2400" dirty="0">
                <a:solidFill>
                  <a:srgbClr val="254B75"/>
                </a:solidFill>
              </a:rPr>
              <a:t>11</a:t>
            </a:r>
            <a:r>
              <a:rPr lang="en-US" altLang="zh-TW" sz="2400" dirty="0">
                <a:solidFill>
                  <a:srgbClr val="254B75"/>
                </a:solidFill>
              </a:rPr>
              <a:t>.10</a:t>
            </a:r>
            <a:endParaRPr lang="zh-TW" altLang="en-US" sz="2400" dirty="0">
              <a:solidFill>
                <a:srgbClr val="254B75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DB3EEC8-0870-44C9-BBC4-85ABC632546F}"/>
              </a:ext>
            </a:extLst>
          </p:cNvPr>
          <p:cNvSpPr/>
          <p:nvPr/>
        </p:nvSpPr>
        <p:spPr>
          <a:xfrm>
            <a:off x="5574578" y="2391169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rgbClr val="9F6C21"/>
                </a:solidFill>
              </a:rPr>
              <a:t>113.</a:t>
            </a:r>
            <a:r>
              <a:rPr lang="zh-TW" altLang="en-US" sz="2400">
                <a:solidFill>
                  <a:srgbClr val="9F6C21"/>
                </a:solidFill>
              </a:rPr>
              <a:t>1</a:t>
            </a:r>
            <a:r>
              <a:rPr lang="en-US" altLang="zh-TW" sz="2400" dirty="0">
                <a:solidFill>
                  <a:srgbClr val="9F6C21"/>
                </a:solidFill>
              </a:rPr>
              <a:t>.</a:t>
            </a:r>
            <a:r>
              <a:rPr lang="zh-TW" altLang="en-US" sz="2400" dirty="0">
                <a:solidFill>
                  <a:srgbClr val="9F6C21"/>
                </a:solidFill>
              </a:rPr>
              <a:t>9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3B33765-4728-40D2-B9BC-9FA35A1E926E}"/>
              </a:ext>
            </a:extLst>
          </p:cNvPr>
          <p:cNvSpPr/>
          <p:nvPr/>
        </p:nvSpPr>
        <p:spPr>
          <a:xfrm>
            <a:off x="7235367" y="2373731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9F6C21"/>
                </a:solidFill>
              </a:rPr>
              <a:t>113.</a:t>
            </a:r>
            <a:r>
              <a:rPr lang="zh-TW" altLang="en-US" sz="2400" dirty="0">
                <a:solidFill>
                  <a:srgbClr val="9F6C21"/>
                </a:solidFill>
              </a:rPr>
              <a:t> 1</a:t>
            </a:r>
            <a:r>
              <a:rPr lang="en-US" altLang="zh-TW" sz="2400" dirty="0">
                <a:solidFill>
                  <a:srgbClr val="9F6C21"/>
                </a:solidFill>
              </a:rPr>
              <a:t>.10</a:t>
            </a:r>
            <a:endParaRPr lang="zh-TW" altLang="en-US" sz="2400" dirty="0">
              <a:solidFill>
                <a:srgbClr val="9F6C2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5565E7F-37A4-492C-8CC3-7C555751468C}"/>
              </a:ext>
            </a:extLst>
          </p:cNvPr>
          <p:cNvSpPr/>
          <p:nvPr/>
        </p:nvSpPr>
        <p:spPr>
          <a:xfrm>
            <a:off x="227893" y="540509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三至六年級</a:t>
            </a:r>
            <a:endParaRPr lang="en-US" altLang="zh-TW" sz="1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70B6D9C-3669-4202-A290-7DA4E0CAF228}"/>
              </a:ext>
            </a:extLst>
          </p:cNvPr>
          <p:cNvSpPr/>
          <p:nvPr/>
        </p:nvSpPr>
        <p:spPr>
          <a:xfrm>
            <a:off x="1958912" y="434646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254B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國語、生活</a:t>
            </a:r>
            <a:endParaRPr lang="en-US" altLang="zh-TW" sz="1800" dirty="0">
              <a:solidFill>
                <a:srgbClr val="254B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117126D-B3CB-4B10-8B36-FCD2DDBE7BA4}"/>
              </a:ext>
            </a:extLst>
          </p:cNvPr>
          <p:cNvSpPr/>
          <p:nvPr/>
        </p:nvSpPr>
        <p:spPr>
          <a:xfrm>
            <a:off x="3777893" y="431844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254B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endParaRPr lang="en-US" altLang="zh-TW" sz="1800" dirty="0">
              <a:solidFill>
                <a:srgbClr val="254B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87B5ADE-2565-4132-9820-1FFA486DFA70}"/>
              </a:ext>
            </a:extLst>
          </p:cNvPr>
          <p:cNvSpPr/>
          <p:nvPr/>
        </p:nvSpPr>
        <p:spPr>
          <a:xfrm>
            <a:off x="7200196" y="533039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數學、社會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E84FD41E-AF76-4EBA-80AC-CC984E92A1CB}"/>
              </a:ext>
            </a:extLst>
          </p:cNvPr>
          <p:cNvSpPr/>
          <p:nvPr/>
        </p:nvSpPr>
        <p:spPr>
          <a:xfrm>
            <a:off x="5669092" y="434646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國語、生活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4A37E567-C53D-4F27-83DF-22EDD55841B5}"/>
              </a:ext>
            </a:extLst>
          </p:cNvPr>
          <p:cNvSpPr/>
          <p:nvPr/>
        </p:nvSpPr>
        <p:spPr>
          <a:xfrm>
            <a:off x="7569649" y="434646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C55B7D0B-6649-4253-B188-5DF957FABD5C}"/>
              </a:ext>
            </a:extLst>
          </p:cNvPr>
          <p:cNvSpPr/>
          <p:nvPr/>
        </p:nvSpPr>
        <p:spPr>
          <a:xfrm>
            <a:off x="6015340" y="335396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8B53E943-6FD6-4AAE-BFA7-8B46F4CF9E6A}"/>
              </a:ext>
            </a:extLst>
          </p:cNvPr>
          <p:cNvSpPr/>
          <p:nvPr/>
        </p:nvSpPr>
        <p:spPr>
          <a:xfrm>
            <a:off x="7569649" y="335396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763F4869-8271-42F3-82D6-629B953B52A6}"/>
              </a:ext>
            </a:extLst>
          </p:cNvPr>
          <p:cNvSpPr/>
          <p:nvPr/>
        </p:nvSpPr>
        <p:spPr>
          <a:xfrm>
            <a:off x="5674146" y="5222581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國語、英語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SzPts val="3600"/>
            </a:pPr>
            <a:r>
              <a:rPr lang="zh-TW" altLang="en-US" sz="1800" dirty="0">
                <a:solidFill>
                  <a:srgbClr val="9F6C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  <a:endParaRPr lang="en-US" altLang="zh-TW" sz="1800" dirty="0">
              <a:solidFill>
                <a:srgbClr val="9F6C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"/>
          <p:cNvSpPr txBox="1">
            <a:spLocks noGrp="1"/>
          </p:cNvSpPr>
          <p:nvPr>
            <p:ph type="title"/>
          </p:nvPr>
        </p:nvSpPr>
        <p:spPr>
          <a:xfrm>
            <a:off x="540980" y="61098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latin typeface="Microsoft JhengHei"/>
                <a:ea typeface="Microsoft JhengHei"/>
                <a:cs typeface="Microsoft JhengHei"/>
                <a:sym typeface="Microsoft JhengHei"/>
              </a:rPr>
              <a:t>評量注意事項</a:t>
            </a:r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2800"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fld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" name="Google Shape;80;p38"/>
          <p:cNvSpPr/>
          <p:nvPr/>
        </p:nvSpPr>
        <p:spPr>
          <a:xfrm>
            <a:off x="2216727" y="1514764"/>
            <a:ext cx="5366328" cy="1246910"/>
          </a:xfrm>
          <a:prstGeom prst="rect">
            <a:avLst/>
          </a:prstGeom>
          <a:solidFill>
            <a:srgbClr val="66FF99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若因公、喪、病假(需附醫生證明)或</a:t>
            </a:r>
            <a:r>
              <a:rPr lang="en-US" sz="1800" b="0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不可抗力之事由</a:t>
            </a:r>
            <a:r>
              <a:rPr lang="en-US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，而無法於本校公告之評量日應考的學生，</a:t>
            </a:r>
            <a:r>
              <a:rPr lang="en-US" sz="1800" b="0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應事先提出申請</a:t>
            </a:r>
            <a:r>
              <a:rPr lang="en-US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，由</a:t>
            </a:r>
            <a:r>
              <a:rPr lang="en-US" sz="1800" b="0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校方核准後由教務處安排擇期補考</a:t>
            </a:r>
            <a:endParaRPr sz="1800" b="0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" name="Google Shape;81;p38"/>
          <p:cNvSpPr/>
          <p:nvPr/>
        </p:nvSpPr>
        <p:spPr>
          <a:xfrm>
            <a:off x="2216727" y="3371267"/>
            <a:ext cx="2008909" cy="786480"/>
          </a:xfrm>
          <a:prstGeom prst="rect">
            <a:avLst/>
          </a:prstGeom>
          <a:solidFill>
            <a:srgbClr val="BADDE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核准補考</a:t>
            </a:r>
            <a:endParaRPr sz="1600" b="0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" name="Google Shape;82;p38"/>
          <p:cNvSpPr/>
          <p:nvPr/>
        </p:nvSpPr>
        <p:spPr>
          <a:xfrm>
            <a:off x="5574146" y="3371267"/>
            <a:ext cx="2008909" cy="786480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未能補考者</a:t>
            </a:r>
            <a:endParaRPr sz="1600" b="0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" name="Google Shape;83;p38"/>
          <p:cNvSpPr/>
          <p:nvPr/>
        </p:nvSpPr>
        <p:spPr>
          <a:xfrm>
            <a:off x="840509" y="4645889"/>
            <a:ext cx="3592945" cy="1948875"/>
          </a:xfrm>
          <a:prstGeom prst="rect">
            <a:avLst/>
          </a:prstGeom>
          <a:solidFill>
            <a:srgbClr val="BADDE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於本校公告之評量日結束隔日起三天內</a:t>
            </a:r>
            <a:r>
              <a:rPr lang="en-US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上課日</a:t>
            </a:r>
            <a:r>
              <a:rPr lang="en-US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完成補考</a:t>
            </a:r>
            <a:r>
              <a:rPr lang="en-US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遲須於學期休業式前一天完成補考</a:t>
            </a:r>
            <a:r>
              <a:rPr lang="en-US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</a:p>
          <a:p>
            <a:pPr marL="285750" indent="-285750">
              <a:lnSpc>
                <a:spcPct val="150000"/>
              </a:lnSpc>
              <a:buSzPts val="1600"/>
              <a:buFont typeface="Arial"/>
              <a:buChar char="•"/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補考成績優異頒獎者，得納入授獎名單。</a:t>
            </a:r>
            <a:endParaRPr lang="zh-TW" altLang="en-US" dirty="0"/>
          </a:p>
        </p:txBody>
      </p:sp>
      <p:sp>
        <p:nvSpPr>
          <p:cNvPr id="84" name="Google Shape;84;p38"/>
          <p:cNvSpPr/>
          <p:nvPr/>
        </p:nvSpPr>
        <p:spPr>
          <a:xfrm>
            <a:off x="5532582" y="4645889"/>
            <a:ext cx="3154218" cy="1357745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該次評量成績則以平時成績計算之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600" b="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5" name="Google Shape;85;p38"/>
          <p:cNvSpPr/>
          <p:nvPr/>
        </p:nvSpPr>
        <p:spPr>
          <a:xfrm>
            <a:off x="3140364" y="2844800"/>
            <a:ext cx="221672" cy="40501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" name="Google Shape;86;p38"/>
          <p:cNvSpPr/>
          <p:nvPr/>
        </p:nvSpPr>
        <p:spPr>
          <a:xfrm>
            <a:off x="3165762" y="4208541"/>
            <a:ext cx="221672" cy="40501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" name="Google Shape;87;p38"/>
          <p:cNvSpPr/>
          <p:nvPr/>
        </p:nvSpPr>
        <p:spPr>
          <a:xfrm>
            <a:off x="6553200" y="2844800"/>
            <a:ext cx="221672" cy="40501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99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" name="Google Shape;88;p38"/>
          <p:cNvSpPr/>
          <p:nvPr/>
        </p:nvSpPr>
        <p:spPr>
          <a:xfrm>
            <a:off x="6578600" y="4208541"/>
            <a:ext cx="221672" cy="40501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99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Microsoft JhengHei"/>
                <a:ea typeface="Microsoft JhengHei"/>
                <a:cs typeface="Microsoft JhengHei"/>
                <a:sym typeface="Microsoft JhengHei"/>
              </a:rPr>
              <a:t>評量注意事項</a:t>
            </a:r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2800"/>
              <a:t>依據桃園市教育局公文：各國民中小學禁止於學生評量期間提供學生成績排名。因此，本校為維護學生隱私並促進學生適性發展，不會提供排名等相關資料，期末會於成績單上顯示學科成績等第、個人學習表現之文字描述與具體建議等資訊，敬請家長配合。</a:t>
            </a:r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教育部閱讀磐石獎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" descr="990526-4K公文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3350"/>
            <a:ext cx="9144000" cy="69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2438400" y="1258329"/>
            <a:ext cx="5235146" cy="2667000"/>
          </a:xfrm>
          <a:prstGeom prst="cloudCallout">
            <a:avLst>
              <a:gd name="adj1" fmla="val -2015"/>
              <a:gd name="adj2" fmla="val 21522"/>
            </a:avLst>
          </a:prstGeom>
          <a:gradFill>
            <a:gsLst>
              <a:gs pos="0">
                <a:srgbClr val="FFFF66"/>
              </a:gs>
              <a:gs pos="100000">
                <a:srgbClr val="DBFF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學務處</a:t>
            </a:r>
            <a:endParaRPr sz="8000" b="0" i="0" u="none" strike="noStrike" cap="none">
              <a:solidFill>
                <a:srgbClr val="00000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729845" y="643123"/>
            <a:ext cx="27943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學務處成員及業務簡介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" descr="D:\●108學年度   曾靜怡申請的計畫   比賽    文章   培訓\108學年度    比賽3   -SUPER教師\優良教師遴選    曾靜怡\照片\1.靜怡與學生合照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69929">
            <a:off x="421640" y="1446305"/>
            <a:ext cx="2542517" cy="21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 l="16478" t="18939" r="29730" b="26217"/>
          <a:stretch/>
        </p:blipFill>
        <p:spPr>
          <a:xfrm>
            <a:off x="3083457" y="1190758"/>
            <a:ext cx="1580886" cy="214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 l="22100" t="37672" r="20001" b="16125"/>
          <a:stretch/>
        </p:blipFill>
        <p:spPr>
          <a:xfrm rot="361860">
            <a:off x="4851933" y="1253765"/>
            <a:ext cx="1956526" cy="208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 l="12744" t="5191" r="12095" b="36367"/>
          <a:stretch/>
        </p:blipFill>
        <p:spPr>
          <a:xfrm rot="780083">
            <a:off x="6951346" y="1626616"/>
            <a:ext cx="2168818" cy="1959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42306">
            <a:off x="1276684" y="4370545"/>
            <a:ext cx="2021130" cy="202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8">
            <a:alphaModFix/>
          </a:blip>
          <a:srcRect t="4524" r="5220"/>
          <a:stretch/>
        </p:blipFill>
        <p:spPr>
          <a:xfrm>
            <a:off x="3604178" y="4139833"/>
            <a:ext cx="1719306" cy="216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58849">
            <a:off x="5659095" y="3955199"/>
            <a:ext cx="2324427" cy="2546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/>
          <p:nvPr/>
        </p:nvSpPr>
        <p:spPr>
          <a:xfrm rot="-762560">
            <a:off x="1157782" y="3280074"/>
            <a:ext cx="1664778" cy="6820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學務-曾靜怡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綜理計畫</a:t>
            </a: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3145773" y="3084353"/>
            <a:ext cx="1664778" cy="6852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訓育-王秋雯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學生活動</a:t>
            </a:r>
            <a:endParaRPr/>
          </a:p>
        </p:txBody>
      </p:sp>
      <p:sp>
        <p:nvSpPr>
          <p:cNvPr id="121" name="Google Shape;121;p2"/>
          <p:cNvSpPr/>
          <p:nvPr/>
        </p:nvSpPr>
        <p:spPr>
          <a:xfrm rot="-762560">
            <a:off x="1689269" y="6201074"/>
            <a:ext cx="1664778" cy="5807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衛生-周秀慧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健康促進</a:t>
            </a: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3717136" y="6095395"/>
            <a:ext cx="1664778" cy="581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校護-廖聖文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健康中心</a:t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 rot="838155">
            <a:off x="5646421" y="6099450"/>
            <a:ext cx="1664778" cy="55585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校護-黃莉雯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健康中心</a:t>
            </a:r>
            <a:endParaRPr/>
          </a:p>
        </p:txBody>
      </p:sp>
      <p:sp>
        <p:nvSpPr>
          <p:cNvPr id="124" name="Google Shape;124;p2"/>
          <p:cNvSpPr/>
          <p:nvPr/>
        </p:nvSpPr>
        <p:spPr>
          <a:xfrm rot="242768">
            <a:off x="4988531" y="3163258"/>
            <a:ext cx="1664778" cy="6226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生教-陳君瑋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生活教育</a:t>
            </a:r>
            <a:endParaRPr/>
          </a:p>
        </p:txBody>
      </p:sp>
      <p:sp>
        <p:nvSpPr>
          <p:cNvPr id="125" name="Google Shape;125;p2"/>
          <p:cNvSpPr/>
          <p:nvPr/>
        </p:nvSpPr>
        <p:spPr>
          <a:xfrm rot="750576">
            <a:off x="6876506" y="3382790"/>
            <a:ext cx="1664778" cy="6036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體育-呂湘屏</a:t>
            </a:r>
            <a:endParaRPr sz="2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體育活動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>
            <a:spLocks noGrp="1"/>
          </p:cNvSpPr>
          <p:nvPr>
            <p:ph type="title"/>
          </p:nvPr>
        </p:nvSpPr>
        <p:spPr>
          <a:xfrm>
            <a:off x="457200" y="72603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accent6"/>
                </a:solidFill>
              </a:rPr>
              <a:t>支援學習   友善校園  多元展能</a:t>
            </a:r>
            <a:endParaRPr/>
          </a:p>
        </p:txBody>
      </p:sp>
      <p:sp>
        <p:nvSpPr>
          <p:cNvPr id="131" name="Google Shape;131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1994348" y="1775505"/>
            <a:ext cx="4919395" cy="4748827"/>
            <a:chOff x="1092474" y="1725"/>
            <a:chExt cx="4919395" cy="4748827"/>
          </a:xfrm>
        </p:grpSpPr>
        <p:sp>
          <p:nvSpPr>
            <p:cNvPr id="133" name="Google Shape;133;p3"/>
            <p:cNvSpPr/>
            <p:nvPr/>
          </p:nvSpPr>
          <p:spPr>
            <a:xfrm>
              <a:off x="2834973" y="172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3045036" y="21178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安全</a:t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2160000">
              <a:off x="4224037" y="1103526"/>
              <a:ext cx="381308" cy="48410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 txBox="1"/>
            <p:nvPr/>
          </p:nvSpPr>
          <p:spPr>
            <a:xfrm rot="2160000">
              <a:off x="4234960" y="1166729"/>
              <a:ext cx="266916" cy="29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577472" y="126772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 txBox="1"/>
            <p:nvPr/>
          </p:nvSpPr>
          <p:spPr>
            <a:xfrm>
              <a:off x="4787535" y="147778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品格</a:t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 rot="6480000">
              <a:off x="4774564" y="2756821"/>
              <a:ext cx="381308" cy="48410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 txBox="1"/>
            <p:nvPr/>
          </p:nvSpPr>
          <p:spPr>
            <a:xfrm rot="-4320000">
              <a:off x="4849435" y="2799246"/>
              <a:ext cx="266916" cy="29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911897" y="331615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4121960" y="352621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健康</a:t>
              </a:r>
              <a:endPara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0800000">
              <a:off x="3372310" y="3791300"/>
              <a:ext cx="381308" cy="48410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3486702" y="3888122"/>
              <a:ext cx="266916" cy="29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758049" y="331615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1968112" y="352621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展能</a:t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rot="-6480000">
              <a:off x="1955141" y="2777348"/>
              <a:ext cx="381308" cy="48410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 txBox="1"/>
            <p:nvPr/>
          </p:nvSpPr>
          <p:spPr>
            <a:xfrm rot="4320000">
              <a:off x="2030012" y="2928567"/>
              <a:ext cx="266916" cy="29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2474" y="126772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 txBox="1"/>
            <p:nvPr/>
          </p:nvSpPr>
          <p:spPr>
            <a:xfrm>
              <a:off x="1302537" y="147778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合作</a:t>
              </a:r>
              <a:endPara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2160000">
              <a:off x="2481537" y="1116212"/>
              <a:ext cx="381308" cy="48410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 txBox="1"/>
            <p:nvPr/>
          </p:nvSpPr>
          <p:spPr>
            <a:xfrm rot="-2160000">
              <a:off x="2492460" y="1246653"/>
              <a:ext cx="266916" cy="29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pSp>
        <p:nvGrpSpPr>
          <p:cNvPr id="158" name="Google Shape;158;p4"/>
          <p:cNvGrpSpPr/>
          <p:nvPr/>
        </p:nvGrpSpPr>
        <p:grpSpPr>
          <a:xfrm>
            <a:off x="-134908" y="-100208"/>
            <a:ext cx="1434397" cy="1434397"/>
            <a:chOff x="2834973" y="1725"/>
            <a:chExt cx="1434397" cy="1434397"/>
          </a:xfrm>
        </p:grpSpPr>
        <p:sp>
          <p:nvSpPr>
            <p:cNvPr id="159" name="Google Shape;159;p4"/>
            <p:cNvSpPr/>
            <p:nvPr/>
          </p:nvSpPr>
          <p:spPr>
            <a:xfrm>
              <a:off x="2834973" y="1725"/>
              <a:ext cx="1434397" cy="1434397"/>
            </a:xfrm>
            <a:prstGeom prst="ellipse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 txBox="1"/>
            <p:nvPr/>
          </p:nvSpPr>
          <p:spPr>
            <a:xfrm>
              <a:off x="3045036" y="211788"/>
              <a:ext cx="1014271" cy="1014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安全</a:t>
              </a:r>
              <a:endParaRPr/>
            </a:p>
          </p:txBody>
        </p:sp>
      </p:grpSp>
      <p:sp>
        <p:nvSpPr>
          <p:cNvPr id="161" name="Google Shape;161;p4"/>
          <p:cNvSpPr txBox="1"/>
          <p:nvPr/>
        </p:nvSpPr>
        <p:spPr>
          <a:xfrm>
            <a:off x="1888966" y="1183885"/>
            <a:ext cx="9328468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請依學校規畫之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家長接送區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接送學生。切勿闖紅燈!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騎乘機車應配戴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安全帽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5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搭乘汽車應繫上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安全帶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5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請勿佔用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安親班接送區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5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善用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學校交通安全網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—鼓勵學生走路上下學。</a:t>
            </a:r>
            <a:endParaRPr sz="2500" b="0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1722160" y="584684"/>
            <a:ext cx="2849840" cy="494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通學安全</a:t>
            </a:r>
            <a:endParaRPr/>
          </a:p>
        </p:txBody>
      </p:sp>
      <p:sp>
        <p:nvSpPr>
          <p:cNvPr id="163" name="Google Shape;163;p4"/>
          <p:cNvSpPr txBox="1"/>
          <p:nvPr/>
        </p:nvSpPr>
        <p:spPr>
          <a:xfrm>
            <a:off x="1722160" y="3370317"/>
            <a:ext cx="2849840" cy="494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請假事項</a:t>
            </a:r>
            <a:endParaRPr/>
          </a:p>
        </p:txBody>
      </p:sp>
      <p:sp>
        <p:nvSpPr>
          <p:cNvPr id="164" name="Google Shape;164;p4"/>
          <p:cNvSpPr txBox="1"/>
          <p:nvPr/>
        </p:nvSpPr>
        <p:spPr>
          <a:xfrm>
            <a:off x="1888966" y="3869943"/>
            <a:ext cx="9328468" cy="290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請透過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聯絡簿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或</a:t>
            </a: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電話</a:t>
            </a: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事先聯繫級任老師。</a:t>
            </a:r>
            <a:endParaRPr sz="25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學生臨時請假或緊急事件請直接聯繫導師</a:t>
            </a:r>
            <a:endParaRPr sz="25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上學期間因故需請假，需辦理請假手續如下：</a:t>
            </a:r>
            <a:endParaRPr sz="2500" b="0" i="0" u="none" strike="noStrike" cap="none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9715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AutoNum type="arabicPeriod"/>
            </a:pP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家長換證入校(著訪客背心)。</a:t>
            </a:r>
            <a:endParaRPr sz="2500" b="0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9715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AutoNum type="arabicPeriod"/>
            </a:pP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洽級任老師辦理請假手續及離校證明。</a:t>
            </a:r>
            <a:endParaRPr sz="2500" b="0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9715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AutoNum type="arabicPeriod"/>
            </a:pPr>
            <a:r>
              <a:rPr lang="en-US" sz="2500" b="0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繳交離校證明至警衛室，始得離校。</a:t>
            </a:r>
            <a:endParaRPr sz="2500" b="0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l="18974" t="3932" r="15897" b="4273"/>
          <a:stretch/>
        </p:blipFill>
        <p:spPr>
          <a:xfrm>
            <a:off x="82123" y="1334189"/>
            <a:ext cx="1806843" cy="170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4">
            <a:alphaModFix/>
          </a:blip>
          <a:srcRect l="28819" t="32931" r="-1"/>
          <a:stretch/>
        </p:blipFill>
        <p:spPr>
          <a:xfrm>
            <a:off x="71870" y="2978156"/>
            <a:ext cx="1806843" cy="134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5">
            <a:alphaModFix/>
          </a:blip>
          <a:srcRect l="7762" t="10636" r="19727" b="15985"/>
          <a:stretch/>
        </p:blipFill>
        <p:spPr>
          <a:xfrm>
            <a:off x="112058" y="4261260"/>
            <a:ext cx="1721186" cy="2452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433</Words>
  <Application>Microsoft Office PowerPoint</Application>
  <PresentationFormat>如螢幕大小 (4:3)</PresentationFormat>
  <Paragraphs>161</Paragraphs>
  <Slides>20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Noto Sans Symbols</vt:lpstr>
      <vt:lpstr>微軟正黑體</vt:lpstr>
      <vt:lpstr>微軟正黑體</vt:lpstr>
      <vt:lpstr>新細明體</vt:lpstr>
      <vt:lpstr>標楷體</vt:lpstr>
      <vt:lpstr>Aharoni</vt:lpstr>
      <vt:lpstr>Arial</vt:lpstr>
      <vt:lpstr>Calibri</vt:lpstr>
      <vt:lpstr>2_預設簡報設計</vt:lpstr>
      <vt:lpstr>PowerPoint 簡報</vt:lpstr>
      <vt:lpstr>教務處推展重點</vt:lpstr>
      <vt:lpstr>112學年上學期 定期評量</vt:lpstr>
      <vt:lpstr>評量注意事項</vt:lpstr>
      <vt:lpstr>評量注意事項</vt:lpstr>
      <vt:lpstr>PowerPoint 簡報</vt:lpstr>
      <vt:lpstr>PowerPoint 簡報</vt:lpstr>
      <vt:lpstr>支援學習   友善校園  多元展能</vt:lpstr>
      <vt:lpstr>通學安全</vt:lpstr>
      <vt:lpstr>PowerPoint 簡報</vt:lpstr>
      <vt:lpstr>再忙!都來陪孩子動一動</vt:lpstr>
      <vt:lpstr>PowerPoint 簡報</vt:lpstr>
      <vt:lpstr>PowerPoint 簡報</vt:lpstr>
      <vt:lpstr>PowerPoint 簡報</vt:lpstr>
      <vt:lpstr>學生繳費注意事項</vt:lpstr>
      <vt:lpstr>家長代表大會</vt:lpstr>
      <vt:lpstr>PowerPoint 簡報</vt:lpstr>
      <vt:lpstr>PowerPoint 簡報</vt:lpstr>
      <vt:lpstr>學習扶助宣導（教育部政策）</vt:lpstr>
      <vt:lpstr>學習扶助宣導（教育部政策）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</cp:revision>
  <dcterms:created xsi:type="dcterms:W3CDTF">1601-01-01T00:00:00Z</dcterms:created>
  <dcterms:modified xsi:type="dcterms:W3CDTF">2023-09-15T12:50:46Z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