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18288000" cy="10287000"/>
  <p:notesSz cx="6858000" cy="9144000"/>
  <p:embeddedFontLst>
    <p:embeddedFont>
      <p:font typeface="Pluma" charset="1" panose="00000000000000000000"/>
      <p:regular r:id="rId7"/>
    </p:embeddedFont>
    <p:embeddedFont>
      <p:font typeface="HK Grotesk Pro" charset="1" panose="00000500000000000000"/>
      <p:regular r:id="rId8"/>
    </p:embeddedFont>
    <p:embeddedFont>
      <p:font typeface="HK Grotesk Pro Medium" charset="1" panose="00000600000000000000"/>
      <p:regular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6EE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028700" y="4174656"/>
            <a:ext cx="7923126" cy="5340564"/>
            <a:chOff x="0" y="0"/>
            <a:chExt cx="2262845" cy="1525265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2262845" cy="1525265"/>
            </a:xfrm>
            <a:custGeom>
              <a:avLst/>
              <a:gdLst/>
              <a:ahLst/>
              <a:cxnLst/>
              <a:rect r="r" b="b" t="t" l="l"/>
              <a:pathLst>
                <a:path h="1525265" w="2262845">
                  <a:moveTo>
                    <a:pt x="24428" y="0"/>
                  </a:moveTo>
                  <a:lnTo>
                    <a:pt x="2238417" y="0"/>
                  </a:lnTo>
                  <a:cubicBezTo>
                    <a:pt x="2244896" y="0"/>
                    <a:pt x="2251109" y="2574"/>
                    <a:pt x="2255690" y="7155"/>
                  </a:cubicBezTo>
                  <a:cubicBezTo>
                    <a:pt x="2260271" y="11736"/>
                    <a:pt x="2262845" y="17949"/>
                    <a:pt x="2262845" y="24428"/>
                  </a:cubicBezTo>
                  <a:lnTo>
                    <a:pt x="2262845" y="1500837"/>
                  </a:lnTo>
                  <a:cubicBezTo>
                    <a:pt x="2262845" y="1507316"/>
                    <a:pt x="2260271" y="1513529"/>
                    <a:pt x="2255690" y="1518110"/>
                  </a:cubicBezTo>
                  <a:cubicBezTo>
                    <a:pt x="2251109" y="1522692"/>
                    <a:pt x="2244896" y="1525265"/>
                    <a:pt x="2238417" y="1525265"/>
                  </a:cubicBezTo>
                  <a:lnTo>
                    <a:pt x="24428" y="1525265"/>
                  </a:lnTo>
                  <a:cubicBezTo>
                    <a:pt x="17949" y="1525265"/>
                    <a:pt x="11736" y="1522692"/>
                    <a:pt x="7155" y="1518110"/>
                  </a:cubicBezTo>
                  <a:cubicBezTo>
                    <a:pt x="2574" y="1513529"/>
                    <a:pt x="0" y="1507316"/>
                    <a:pt x="0" y="1500837"/>
                  </a:cubicBezTo>
                  <a:lnTo>
                    <a:pt x="0" y="24428"/>
                  </a:lnTo>
                  <a:cubicBezTo>
                    <a:pt x="0" y="17949"/>
                    <a:pt x="2574" y="11736"/>
                    <a:pt x="7155" y="7155"/>
                  </a:cubicBezTo>
                  <a:cubicBezTo>
                    <a:pt x="11736" y="2574"/>
                    <a:pt x="17949" y="0"/>
                    <a:pt x="24428" y="0"/>
                  </a:cubicBezTo>
                  <a:close/>
                </a:path>
              </a:pathLst>
            </a:custGeom>
            <a:solidFill>
              <a:srgbClr val="FFFFFF"/>
            </a:solidFill>
            <a:ln w="38100" cap="rnd">
              <a:solidFill>
                <a:srgbClr val="54291D"/>
              </a:solidFill>
              <a:prstDash val="solid"/>
              <a:round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0" y="-47625"/>
              <a:ext cx="2262845" cy="157289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10135167" y="3834473"/>
            <a:ext cx="7541653" cy="5340564"/>
            <a:chOff x="0" y="0"/>
            <a:chExt cx="2153896" cy="1525265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2153896" cy="1525265"/>
            </a:xfrm>
            <a:custGeom>
              <a:avLst/>
              <a:gdLst/>
              <a:ahLst/>
              <a:cxnLst/>
              <a:rect r="r" b="b" t="t" l="l"/>
              <a:pathLst>
                <a:path h="1525265" w="2153896">
                  <a:moveTo>
                    <a:pt x="25664" y="0"/>
                  </a:moveTo>
                  <a:lnTo>
                    <a:pt x="2128232" y="0"/>
                  </a:lnTo>
                  <a:cubicBezTo>
                    <a:pt x="2142406" y="0"/>
                    <a:pt x="2153896" y="11490"/>
                    <a:pt x="2153896" y="25664"/>
                  </a:cubicBezTo>
                  <a:lnTo>
                    <a:pt x="2153896" y="1499601"/>
                  </a:lnTo>
                  <a:cubicBezTo>
                    <a:pt x="2153896" y="1513775"/>
                    <a:pt x="2142406" y="1525265"/>
                    <a:pt x="2128232" y="1525265"/>
                  </a:cubicBezTo>
                  <a:lnTo>
                    <a:pt x="25664" y="1525265"/>
                  </a:lnTo>
                  <a:cubicBezTo>
                    <a:pt x="11490" y="1525265"/>
                    <a:pt x="0" y="1513775"/>
                    <a:pt x="0" y="1499601"/>
                  </a:cubicBezTo>
                  <a:lnTo>
                    <a:pt x="0" y="25664"/>
                  </a:lnTo>
                  <a:cubicBezTo>
                    <a:pt x="0" y="11490"/>
                    <a:pt x="11490" y="0"/>
                    <a:pt x="25664" y="0"/>
                  </a:cubicBezTo>
                  <a:close/>
                </a:path>
              </a:pathLst>
            </a:custGeom>
            <a:solidFill>
              <a:srgbClr val="FFFFFF"/>
            </a:solidFill>
            <a:ln w="38100" cap="rnd">
              <a:solidFill>
                <a:srgbClr val="54291D"/>
              </a:solidFill>
              <a:prstDash val="solid"/>
              <a:round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47625"/>
              <a:ext cx="2153896" cy="157289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2161087" y="2899496"/>
            <a:ext cx="5658352" cy="1787331"/>
            <a:chOff x="0" y="0"/>
            <a:chExt cx="1616026" cy="510462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1616026" cy="510462"/>
            </a:xfrm>
            <a:custGeom>
              <a:avLst/>
              <a:gdLst/>
              <a:ahLst/>
              <a:cxnLst/>
              <a:rect r="r" b="b" t="t" l="l"/>
              <a:pathLst>
                <a:path h="510462" w="1616026">
                  <a:moveTo>
                    <a:pt x="34206" y="0"/>
                  </a:moveTo>
                  <a:lnTo>
                    <a:pt x="1581820" y="0"/>
                  </a:lnTo>
                  <a:cubicBezTo>
                    <a:pt x="1590892" y="0"/>
                    <a:pt x="1599592" y="3604"/>
                    <a:pt x="1606007" y="10019"/>
                  </a:cubicBezTo>
                  <a:cubicBezTo>
                    <a:pt x="1612422" y="16433"/>
                    <a:pt x="1616026" y="25134"/>
                    <a:pt x="1616026" y="34206"/>
                  </a:cubicBezTo>
                  <a:lnTo>
                    <a:pt x="1616026" y="476256"/>
                  </a:lnTo>
                  <a:cubicBezTo>
                    <a:pt x="1616026" y="495147"/>
                    <a:pt x="1600711" y="510462"/>
                    <a:pt x="1581820" y="510462"/>
                  </a:cubicBezTo>
                  <a:lnTo>
                    <a:pt x="34206" y="510462"/>
                  </a:lnTo>
                  <a:cubicBezTo>
                    <a:pt x="25134" y="510462"/>
                    <a:pt x="16433" y="506858"/>
                    <a:pt x="10019" y="500443"/>
                  </a:cubicBezTo>
                  <a:cubicBezTo>
                    <a:pt x="3604" y="494028"/>
                    <a:pt x="0" y="485328"/>
                    <a:pt x="0" y="476256"/>
                  </a:cubicBezTo>
                  <a:lnTo>
                    <a:pt x="0" y="34206"/>
                  </a:lnTo>
                  <a:cubicBezTo>
                    <a:pt x="0" y="25134"/>
                    <a:pt x="3604" y="16433"/>
                    <a:pt x="10019" y="10019"/>
                  </a:cubicBezTo>
                  <a:cubicBezTo>
                    <a:pt x="16433" y="3604"/>
                    <a:pt x="25134" y="0"/>
                    <a:pt x="34206" y="0"/>
                  </a:cubicBezTo>
                  <a:close/>
                </a:path>
              </a:pathLst>
            </a:custGeom>
            <a:solidFill>
              <a:srgbClr val="FAD38D"/>
            </a:solidFill>
            <a:ln w="38100" cap="rnd">
              <a:solidFill>
                <a:srgbClr val="54291D"/>
              </a:solidFill>
              <a:prstDash val="solid"/>
              <a:round/>
            </a:ln>
          </p:spPr>
        </p:sp>
        <p:sp>
          <p:nvSpPr>
            <p:cNvPr name="TextBox 10" id="10"/>
            <p:cNvSpPr txBox="true"/>
            <p:nvPr/>
          </p:nvSpPr>
          <p:spPr>
            <a:xfrm>
              <a:off x="0" y="-47625"/>
              <a:ext cx="1616026" cy="55808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11" id="11"/>
          <p:cNvSpPr/>
          <p:nvPr/>
        </p:nvSpPr>
        <p:spPr>
          <a:xfrm flipH="false" flipV="false" rot="0">
            <a:off x="-772802" y="7073538"/>
            <a:ext cx="4460074" cy="3517883"/>
          </a:xfrm>
          <a:custGeom>
            <a:avLst/>
            <a:gdLst/>
            <a:ahLst/>
            <a:cxnLst/>
            <a:rect r="r" b="b" t="t" l="l"/>
            <a:pathLst>
              <a:path h="3517883" w="4460074">
                <a:moveTo>
                  <a:pt x="0" y="0"/>
                </a:moveTo>
                <a:lnTo>
                  <a:pt x="4460074" y="0"/>
                </a:lnTo>
                <a:lnTo>
                  <a:pt x="4460074" y="3517883"/>
                </a:lnTo>
                <a:lnTo>
                  <a:pt x="0" y="351788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0">
            <a:off x="15267431" y="343949"/>
            <a:ext cx="2409390" cy="2231697"/>
          </a:xfrm>
          <a:custGeom>
            <a:avLst/>
            <a:gdLst/>
            <a:ahLst/>
            <a:cxnLst/>
            <a:rect r="r" b="b" t="t" l="l"/>
            <a:pathLst>
              <a:path h="2231697" w="2409390">
                <a:moveTo>
                  <a:pt x="0" y="0"/>
                </a:moveTo>
                <a:lnTo>
                  <a:pt x="2409389" y="0"/>
                </a:lnTo>
                <a:lnTo>
                  <a:pt x="2409389" y="2231697"/>
                </a:lnTo>
                <a:lnTo>
                  <a:pt x="0" y="2231697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3" id="13"/>
          <p:cNvSpPr txBox="true"/>
          <p:nvPr/>
        </p:nvSpPr>
        <p:spPr>
          <a:xfrm rot="0">
            <a:off x="2480087" y="2913404"/>
            <a:ext cx="5016640" cy="165163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439"/>
              </a:lnSpc>
            </a:pPr>
            <a:r>
              <a:rPr lang="en-US" sz="9599">
                <a:solidFill>
                  <a:srgbClr val="54291D"/>
                </a:solidFill>
                <a:latin typeface="Pluma"/>
                <a:ea typeface="Pluma"/>
                <a:cs typeface="Pluma"/>
                <a:sym typeface="Pluma"/>
              </a:rPr>
              <a:t>評量標準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2480087" y="5115452"/>
            <a:ext cx="6081621" cy="336423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719"/>
              </a:lnSpc>
            </a:pPr>
            <a:r>
              <a:rPr lang="en-US" sz="4799">
                <a:solidFill>
                  <a:srgbClr val="54291D"/>
                </a:solidFill>
                <a:latin typeface="HK Grotesk Pro"/>
                <a:ea typeface="HK Grotesk Pro"/>
                <a:cs typeface="HK Grotesk Pro"/>
                <a:sym typeface="HK Grotesk Pro"/>
              </a:rPr>
              <a:t>1.平時各單元演練50%</a:t>
            </a:r>
          </a:p>
          <a:p>
            <a:pPr algn="l">
              <a:lnSpc>
                <a:spcPts val="6719"/>
              </a:lnSpc>
            </a:pPr>
          </a:p>
          <a:p>
            <a:pPr algn="l">
              <a:lnSpc>
                <a:spcPts val="6719"/>
              </a:lnSpc>
              <a:spcBef>
                <a:spcPct val="0"/>
              </a:spcBef>
            </a:pPr>
            <a:r>
              <a:rPr lang="en-US" sz="4799">
                <a:solidFill>
                  <a:srgbClr val="54291D"/>
                </a:solidFill>
                <a:latin typeface="HK Grotesk Pro"/>
                <a:ea typeface="HK Grotesk Pro"/>
                <a:cs typeface="HK Grotesk Pro"/>
                <a:sym typeface="HK Grotesk Pro"/>
              </a:rPr>
              <a:t>完成每堂課的目標即加分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10533842" y="4968371"/>
            <a:ext cx="5771378" cy="8210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719"/>
              </a:lnSpc>
              <a:spcBef>
                <a:spcPct val="0"/>
              </a:spcBef>
            </a:pPr>
            <a:r>
              <a:rPr lang="en-US" sz="4800">
                <a:solidFill>
                  <a:srgbClr val="54291D"/>
                </a:solidFill>
                <a:latin typeface="HK Grotesk Pro"/>
                <a:ea typeface="HK Grotesk Pro"/>
                <a:cs typeface="HK Grotesk Pro"/>
                <a:sym typeface="HK Grotesk Pro"/>
              </a:rPr>
              <a:t>2.期末專題實作30%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10533842" y="6749688"/>
            <a:ext cx="7142978" cy="8210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719"/>
              </a:lnSpc>
              <a:spcBef>
                <a:spcPct val="0"/>
              </a:spcBef>
            </a:pPr>
            <a:r>
              <a:rPr lang="en-US" sz="4800">
                <a:solidFill>
                  <a:srgbClr val="54291D"/>
                </a:solidFill>
                <a:latin typeface="HK Grotesk Pro"/>
                <a:ea typeface="HK Grotesk Pro"/>
                <a:cs typeface="HK Grotesk Pro"/>
                <a:sym typeface="HK Grotesk Pro"/>
              </a:rPr>
              <a:t>3.課堂表現+學習態度20%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1398398" y="613838"/>
            <a:ext cx="8736770" cy="196180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14200"/>
              </a:lnSpc>
              <a:spcBef>
                <a:spcPts val="10650"/>
              </a:spcBef>
            </a:pPr>
            <a:r>
              <a:rPr lang="en-US" sz="15435" spc="601">
                <a:solidFill>
                  <a:srgbClr val="54291D"/>
                </a:solidFill>
                <a:latin typeface="Pluma"/>
                <a:ea typeface="Pluma"/>
                <a:cs typeface="Pluma"/>
                <a:sym typeface="Pluma"/>
              </a:rPr>
              <a:t>數位先鋒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8980475" y="1863029"/>
            <a:ext cx="7324745" cy="183480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5"/>
              </a:lnSpc>
            </a:pPr>
            <a:r>
              <a:rPr lang="en-US" b="true" sz="4677" spc="233">
                <a:solidFill>
                  <a:srgbClr val="54291D"/>
                </a:solidFill>
                <a:latin typeface="HK Grotesk Pro Medium"/>
                <a:ea typeface="HK Grotesk Pro Medium"/>
                <a:cs typeface="HK Grotesk Pro Medium"/>
                <a:sym typeface="HK Grotesk Pro Medium"/>
              </a:rPr>
              <a:t>授課老師:陳香吟</a:t>
            </a:r>
          </a:p>
          <a:p>
            <a:pPr algn="ctr">
              <a:lnSpc>
                <a:spcPts val="6785"/>
              </a:lnSpc>
            </a:pPr>
            <a:r>
              <a:rPr lang="en-US" sz="3877" spc="193">
                <a:solidFill>
                  <a:srgbClr val="54291D"/>
                </a:solidFill>
                <a:latin typeface="HK Grotesk Pro"/>
                <a:ea typeface="HK Grotesk Pro"/>
                <a:cs typeface="HK Grotesk Pro"/>
                <a:sym typeface="HK Grotesk Pro"/>
              </a:rPr>
              <a:t>座位:教務處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DAGxg6FRBlI</dc:identifier>
  <dcterms:modified xsi:type="dcterms:W3CDTF">2011-08-01T06:04:30Z</dcterms:modified>
  <cp:revision>1</cp:revision>
  <dc:title>數位先鋒課程說明</dc:title>
</cp:coreProperties>
</file>