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可畫朵朵體-繁" panose="02020500000000000000" charset="-128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3503" y="737597"/>
            <a:ext cx="17099242" cy="9154478"/>
          </a:xfrm>
          <a:custGeom>
            <a:avLst/>
            <a:gdLst/>
            <a:ahLst/>
            <a:cxnLst/>
            <a:rect l="l" t="t" r="r" b="b"/>
            <a:pathLst>
              <a:path w="17099242" h="9154478">
                <a:moveTo>
                  <a:pt x="0" y="0"/>
                </a:moveTo>
                <a:lnTo>
                  <a:pt x="17099242" y="0"/>
                </a:lnTo>
                <a:lnTo>
                  <a:pt x="17099242" y="9154477"/>
                </a:lnTo>
                <a:lnTo>
                  <a:pt x="0" y="91544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4972076" y="1560675"/>
            <a:ext cx="3669573" cy="4951600"/>
          </a:xfrm>
          <a:custGeom>
            <a:avLst/>
            <a:gdLst/>
            <a:ahLst/>
            <a:cxnLst/>
            <a:rect l="l" t="t" r="r" b="b"/>
            <a:pathLst>
              <a:path w="3669573" h="4951600">
                <a:moveTo>
                  <a:pt x="0" y="0"/>
                </a:moveTo>
                <a:lnTo>
                  <a:pt x="3669573" y="0"/>
                </a:lnTo>
                <a:lnTo>
                  <a:pt x="3669573" y="4951600"/>
                </a:lnTo>
                <a:lnTo>
                  <a:pt x="0" y="49516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412423" y="4057840"/>
            <a:ext cx="3143250" cy="5172075"/>
          </a:xfrm>
          <a:custGeom>
            <a:avLst/>
            <a:gdLst/>
            <a:ahLst/>
            <a:cxnLst/>
            <a:rect l="l" t="t" r="r" b="b"/>
            <a:pathLst>
              <a:path w="3143250" h="5172075">
                <a:moveTo>
                  <a:pt x="0" y="0"/>
                </a:moveTo>
                <a:lnTo>
                  <a:pt x="3143250" y="0"/>
                </a:lnTo>
                <a:lnTo>
                  <a:pt x="3143250" y="5172076"/>
                </a:lnTo>
                <a:lnTo>
                  <a:pt x="0" y="517207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5325725" y="251022"/>
            <a:ext cx="2962275" cy="5200650"/>
          </a:xfrm>
          <a:custGeom>
            <a:avLst/>
            <a:gdLst/>
            <a:ahLst/>
            <a:cxnLst/>
            <a:rect l="l" t="t" r="r" b="b"/>
            <a:pathLst>
              <a:path w="2962275" h="5200650">
                <a:moveTo>
                  <a:pt x="0" y="0"/>
                </a:moveTo>
                <a:lnTo>
                  <a:pt x="2962275" y="0"/>
                </a:lnTo>
                <a:lnTo>
                  <a:pt x="2962275" y="5200650"/>
                </a:lnTo>
                <a:lnTo>
                  <a:pt x="0" y="520065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0" y="1028700"/>
            <a:ext cx="18414997" cy="9183872"/>
            <a:chOff x="0" y="0"/>
            <a:chExt cx="18415000" cy="9183878"/>
          </a:xfrm>
        </p:grpSpPr>
        <p:sp>
          <p:nvSpPr>
            <p:cNvPr id="7" name="Freeform 7"/>
            <p:cNvSpPr/>
            <p:nvPr/>
          </p:nvSpPr>
          <p:spPr>
            <a:xfrm>
              <a:off x="1331976" y="63500"/>
              <a:ext cx="15751048" cy="9056878"/>
            </a:xfrm>
            <a:custGeom>
              <a:avLst/>
              <a:gdLst/>
              <a:ahLst/>
              <a:cxnLst/>
              <a:rect l="l" t="t" r="r" b="b"/>
              <a:pathLst>
                <a:path w="15751048" h="9056878">
                  <a:moveTo>
                    <a:pt x="0" y="9056878"/>
                  </a:moveTo>
                  <a:lnTo>
                    <a:pt x="15751048" y="9056878"/>
                  </a:lnTo>
                  <a:lnTo>
                    <a:pt x="1575104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8" name="Freeform 8"/>
            <p:cNvSpPr/>
            <p:nvPr/>
          </p:nvSpPr>
          <p:spPr>
            <a:xfrm>
              <a:off x="63500" y="2964561"/>
              <a:ext cx="3551555" cy="4952873"/>
            </a:xfrm>
            <a:custGeom>
              <a:avLst/>
              <a:gdLst/>
              <a:ahLst/>
              <a:cxnLst/>
              <a:rect l="l" t="t" r="r" b="b"/>
              <a:pathLst>
                <a:path w="3551555" h="4952873">
                  <a:moveTo>
                    <a:pt x="0" y="0"/>
                  </a:moveTo>
                  <a:lnTo>
                    <a:pt x="0" y="4952873"/>
                  </a:lnTo>
                  <a:lnTo>
                    <a:pt x="3551555" y="4952873"/>
                  </a:lnTo>
                  <a:lnTo>
                    <a:pt x="3551555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9" name="Freeform 9"/>
            <p:cNvSpPr/>
            <p:nvPr/>
          </p:nvSpPr>
          <p:spPr>
            <a:xfrm>
              <a:off x="14808581" y="3084322"/>
              <a:ext cx="3542919" cy="4889119"/>
            </a:xfrm>
            <a:custGeom>
              <a:avLst/>
              <a:gdLst/>
              <a:ahLst/>
              <a:cxnLst/>
              <a:rect l="l" t="t" r="r" b="b"/>
              <a:pathLst>
                <a:path w="3542919" h="4889119">
                  <a:moveTo>
                    <a:pt x="0" y="0"/>
                  </a:moveTo>
                  <a:lnTo>
                    <a:pt x="0" y="4889119"/>
                  </a:lnTo>
                  <a:lnTo>
                    <a:pt x="3542919" y="4889119"/>
                  </a:lnTo>
                  <a:lnTo>
                    <a:pt x="3542919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</p:grpSp>
      <p:sp>
        <p:nvSpPr>
          <p:cNvPr id="10" name="TextBox 10"/>
          <p:cNvSpPr txBox="1"/>
          <p:nvPr/>
        </p:nvSpPr>
        <p:spPr>
          <a:xfrm>
            <a:off x="775344" y="-81468"/>
            <a:ext cx="11953938" cy="1991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221"/>
              </a:lnSpc>
            </a:pPr>
            <a:r>
              <a:rPr lang="en-US" sz="11586" dirty="0" err="1">
                <a:solidFill>
                  <a:srgbClr val="004AA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五年級音樂</a:t>
            </a:r>
            <a:endParaRPr lang="en-US" sz="11586" dirty="0">
              <a:solidFill>
                <a:srgbClr val="004AAD"/>
              </a:solidFill>
              <a:latin typeface="可畫朵朵體-繁"/>
              <a:ea typeface="可畫朵朵體-繁"/>
              <a:cs typeface="可畫朵朵體-繁"/>
              <a:sym typeface="可畫朵朵體-繁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12423" y="1481643"/>
            <a:ext cx="4768266" cy="1249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02"/>
              </a:lnSpc>
            </a:pPr>
            <a:r>
              <a:rPr lang="en-US" sz="5387">
                <a:solidFill>
                  <a:srgbClr val="A41C04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授課內容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496695" y="4202295"/>
            <a:ext cx="4768266" cy="1249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02"/>
              </a:lnSpc>
            </a:pPr>
            <a:r>
              <a:rPr lang="en-US" sz="5387">
                <a:solidFill>
                  <a:srgbClr val="A41C04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評分標準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22966" y="7764731"/>
            <a:ext cx="4315723" cy="1249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02"/>
              </a:lnSpc>
            </a:pPr>
            <a:r>
              <a:rPr lang="en-US" sz="5387">
                <a:solidFill>
                  <a:srgbClr val="A41C04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授課班級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96695" y="8829675"/>
            <a:ext cx="4768266" cy="1249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02"/>
              </a:lnSpc>
            </a:pPr>
            <a:r>
              <a:rPr lang="en-US" sz="5387">
                <a:solidFill>
                  <a:srgbClr val="A41C04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授課教師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368181" y="1795968"/>
            <a:ext cx="10957544" cy="28349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542"/>
              </a:lnSpc>
              <a:spcBef>
                <a:spcPct val="0"/>
              </a:spcBef>
            </a:pPr>
            <a:r>
              <a:rPr lang="en-US" sz="5387" dirty="0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1.樂曲欣賞/</a:t>
            </a:r>
            <a:r>
              <a:rPr lang="en-US" sz="5387" dirty="0" err="1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音樂家介紹</a:t>
            </a:r>
            <a:r>
              <a:rPr lang="en-US" altLang="zh-TW" sz="5387" dirty="0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/</a:t>
            </a:r>
            <a:r>
              <a:rPr lang="zh-TW" altLang="en-US" sz="53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基礎樂理</a:t>
            </a:r>
            <a:r>
              <a:rPr lang="en-US" sz="53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 </a:t>
            </a:r>
            <a:endParaRPr lang="en-US" sz="5387" dirty="0">
              <a:solidFill>
                <a:srgbClr val="3F2C2D"/>
              </a:solidFill>
              <a:latin typeface="可畫朵朵體-繁"/>
              <a:ea typeface="可畫朵朵體-繁"/>
              <a:cs typeface="可畫朵朵體-繁"/>
              <a:sym typeface="可畫朵朵體-繁"/>
            </a:endParaRPr>
          </a:p>
          <a:p>
            <a:pPr algn="l">
              <a:lnSpc>
                <a:spcPts val="7542"/>
              </a:lnSpc>
              <a:spcBef>
                <a:spcPct val="0"/>
              </a:spcBef>
            </a:pPr>
            <a:r>
              <a:rPr lang="en-US" sz="5387" dirty="0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2.中國傳統樂器介紹 </a:t>
            </a:r>
          </a:p>
          <a:p>
            <a:pPr algn="l">
              <a:lnSpc>
                <a:spcPts val="7542"/>
              </a:lnSpc>
              <a:spcBef>
                <a:spcPct val="0"/>
              </a:spcBef>
            </a:pPr>
            <a:r>
              <a:rPr lang="en-US" sz="5387" dirty="0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3.樂器演奏(</a:t>
            </a:r>
            <a:r>
              <a:rPr lang="en-US" sz="5387" dirty="0" err="1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直笛</a:t>
            </a:r>
            <a:r>
              <a:rPr lang="en-US" sz="5387" dirty="0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)/</a:t>
            </a:r>
            <a:r>
              <a:rPr lang="en-US" sz="5387" dirty="0" err="1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表演</a:t>
            </a:r>
            <a:endParaRPr lang="en-US" sz="5387" dirty="0">
              <a:solidFill>
                <a:srgbClr val="3F2C2D"/>
              </a:solidFill>
              <a:latin typeface="可畫朵朵體-繁"/>
              <a:ea typeface="可畫朵朵體-繁"/>
              <a:cs typeface="可畫朵朵體-繁"/>
              <a:sym typeface="可畫朵朵體-繁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368181" y="5531861"/>
            <a:ext cx="13596351" cy="26614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2"/>
              </a:lnSpc>
              <a:spcBef>
                <a:spcPct val="0"/>
              </a:spcBef>
            </a:pPr>
            <a:r>
              <a:rPr lang="en-US" sz="50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上課表現30% (回答問題、分享、小組任務參與度…)</a:t>
            </a:r>
          </a:p>
          <a:p>
            <a:pPr algn="l">
              <a:lnSpc>
                <a:spcPts val="7122"/>
              </a:lnSpc>
              <a:spcBef>
                <a:spcPct val="0"/>
              </a:spcBef>
            </a:pPr>
            <a:r>
              <a:rPr lang="en-US" sz="50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學習態度20% (用具帶齊、專心度、上課秩序…)</a:t>
            </a:r>
          </a:p>
          <a:p>
            <a:pPr algn="l">
              <a:lnSpc>
                <a:spcPts val="7122"/>
              </a:lnSpc>
              <a:spcBef>
                <a:spcPct val="0"/>
              </a:spcBef>
            </a:pPr>
            <a:r>
              <a:rPr lang="en-US" sz="50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成果測驗50% (直笛、筆試、報告或表演…)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390976" y="8143246"/>
            <a:ext cx="2722675" cy="8708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22"/>
              </a:lnSpc>
              <a:spcBef>
                <a:spcPct val="0"/>
              </a:spcBef>
            </a:pPr>
            <a:r>
              <a:rPr lang="en-US" sz="5087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501~509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390976" y="9125141"/>
            <a:ext cx="2722675" cy="8708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122"/>
              </a:lnSpc>
              <a:spcBef>
                <a:spcPct val="0"/>
              </a:spcBef>
            </a:pPr>
            <a:r>
              <a:rPr lang="en-US" sz="5087" dirty="0" err="1">
                <a:solidFill>
                  <a:srgbClr val="3F2C2D"/>
                </a:solidFill>
                <a:latin typeface="可畫朵朵體-繁"/>
                <a:ea typeface="可畫朵朵體-繁"/>
                <a:cs typeface="可畫朵朵體-繁"/>
                <a:sym typeface="可畫朵朵體-繁"/>
              </a:rPr>
              <a:t>黃惠君</a:t>
            </a:r>
            <a:endParaRPr lang="en-US" sz="5087" dirty="0">
              <a:solidFill>
                <a:srgbClr val="3F2C2D"/>
              </a:solidFill>
              <a:latin typeface="可畫朵朵體-繁"/>
              <a:ea typeface="可畫朵朵體-繁"/>
              <a:cs typeface="可畫朵朵體-繁"/>
              <a:sym typeface="可畫朵朵體-繁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55</Words>
  <Application>Microsoft Office PowerPoint</Application>
  <PresentationFormat>自訂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可畫朵朵體-繁</vt:lpstr>
      <vt:lpstr>Arial</vt:lpstr>
      <vt:lpstr>Calibri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五年級音樂</dc:title>
  <dc:creator>User</dc:creator>
  <cp:lastModifiedBy>User</cp:lastModifiedBy>
  <cp:revision>5</cp:revision>
  <dcterms:created xsi:type="dcterms:W3CDTF">2006-08-16T00:00:00Z</dcterms:created>
  <dcterms:modified xsi:type="dcterms:W3CDTF">2025-09-08T05:04:03Z</dcterms:modified>
  <dc:identifier>DAGxx3zVAgk</dc:identifier>
</cp:coreProperties>
</file>