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43"/>
  </p:notesMasterIdLst>
  <p:sldIdLst>
    <p:sldId id="257" r:id="rId2"/>
    <p:sldId id="258" r:id="rId3"/>
    <p:sldId id="262" r:id="rId4"/>
    <p:sldId id="259" r:id="rId5"/>
    <p:sldId id="286" r:id="rId6"/>
    <p:sldId id="303" r:id="rId7"/>
    <p:sldId id="281" r:id="rId8"/>
    <p:sldId id="282" r:id="rId9"/>
    <p:sldId id="304" r:id="rId10"/>
    <p:sldId id="268" r:id="rId11"/>
    <p:sldId id="263" r:id="rId12"/>
    <p:sldId id="314" r:id="rId13"/>
    <p:sldId id="280" r:id="rId14"/>
    <p:sldId id="302" r:id="rId15"/>
    <p:sldId id="271" r:id="rId16"/>
    <p:sldId id="266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67" r:id="rId25"/>
    <p:sldId id="308" r:id="rId26"/>
    <p:sldId id="312" r:id="rId27"/>
    <p:sldId id="309" r:id="rId28"/>
    <p:sldId id="310" r:id="rId29"/>
    <p:sldId id="287" r:id="rId30"/>
    <p:sldId id="289" r:id="rId31"/>
    <p:sldId id="291" r:id="rId32"/>
    <p:sldId id="293" r:id="rId33"/>
    <p:sldId id="294" r:id="rId34"/>
    <p:sldId id="295" r:id="rId35"/>
    <p:sldId id="298" r:id="rId36"/>
    <p:sldId id="311" r:id="rId37"/>
    <p:sldId id="306" r:id="rId38"/>
    <p:sldId id="307" r:id="rId39"/>
    <p:sldId id="260" r:id="rId40"/>
    <p:sldId id="270" r:id="rId41"/>
    <p:sldId id="279" r:id="rId42"/>
  </p:sldIdLst>
  <p:sldSz cx="12192000" cy="6858000"/>
  <p:notesSz cx="6797675" cy="99266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B8C2"/>
    <a:srgbClr val="33CCCC"/>
    <a:srgbClr val="009999"/>
    <a:srgbClr val="33CCFF"/>
    <a:srgbClr val="00CCFF"/>
    <a:srgbClr val="CCECFF"/>
    <a:srgbClr val="FFCCF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72" autoAdjust="0"/>
    <p:restoredTop sz="85714" autoAdjust="0"/>
  </p:normalViewPr>
  <p:slideViewPr>
    <p:cSldViewPr snapToGrid="0">
      <p:cViewPr varScale="1">
        <p:scale>
          <a:sx n="75" d="100"/>
          <a:sy n="75" d="100"/>
        </p:scale>
        <p:origin x="998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6400" cy="496888"/>
          </a:xfrm>
          <a:prstGeom prst="rect">
            <a:avLst/>
          </a:prstGeom>
        </p:spPr>
        <p:txBody>
          <a:bodyPr vert="horz" lIns="91422" tIns="45710" rIns="91422" bIns="4571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22" tIns="45710" rIns="91422" bIns="45710" rtlCol="0"/>
          <a:lstStyle>
            <a:lvl1pPr algn="r">
              <a:defRPr sz="1200"/>
            </a:lvl1pPr>
          </a:lstStyle>
          <a:p>
            <a:fld id="{381DA341-506F-4199-B253-868091C78BF0}" type="datetimeFigureOut">
              <a:rPr lang="zh-TW" altLang="en-US" smtClean="0"/>
              <a:t>2022/3/11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2" tIns="45710" rIns="91422" bIns="4571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452" y="4776790"/>
            <a:ext cx="5438775" cy="3908425"/>
          </a:xfrm>
          <a:prstGeom prst="rect">
            <a:avLst/>
          </a:prstGeom>
        </p:spPr>
        <p:txBody>
          <a:bodyPr vert="horz" lIns="91422" tIns="45710" rIns="91422" bIns="4571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2" y="9429750"/>
            <a:ext cx="2946400" cy="496888"/>
          </a:xfrm>
          <a:prstGeom prst="rect">
            <a:avLst/>
          </a:prstGeom>
        </p:spPr>
        <p:txBody>
          <a:bodyPr vert="horz" lIns="91422" tIns="45710" rIns="91422" bIns="4571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22" tIns="45710" rIns="91422" bIns="45710" rtlCol="0" anchor="b"/>
          <a:lstStyle>
            <a:lvl1pPr algn="r">
              <a:defRPr sz="1200"/>
            </a:lvl1pPr>
          </a:lstStyle>
          <a:p>
            <a:fld id="{D3096C3C-E67D-4FB5-B54F-F0832B2D492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78468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Fu0YmaclJTA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nQlNk--7NhI" TargetMode="External"/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096C3C-E67D-4FB5-B54F-F0832B2D4921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977249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3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b="1" dirty="0"/>
              <a:t>1.</a:t>
            </a:r>
            <a:r>
              <a:rPr lang="zh-TW" altLang="zh-TW" b="1" dirty="0"/>
              <a:t>電子煙油如含有尼古丁</a:t>
            </a:r>
            <a:r>
              <a:rPr lang="zh-TW" altLang="zh-TW" b="1" dirty="0" smtClean="0"/>
              <a:t>，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一瓶電子煙補充液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(30ml)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尼古丁含量等於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9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包紙菸的尼古丁含量，過量有導致中毒的可能</a:t>
            </a:r>
            <a:r>
              <a:rPr lang="zh-TW" altLang="zh-TW" b="1" dirty="0" smtClean="0"/>
              <a:t>，</a:t>
            </a:r>
            <a:r>
              <a:rPr lang="zh-TW" altLang="zh-TW" b="1" dirty="0"/>
              <a:t>不能幫助戒菸</a:t>
            </a:r>
            <a:r>
              <a:rPr lang="zh-TW" altLang="zh-TW" b="1" dirty="0" smtClean="0"/>
              <a:t>，尼古丁</a:t>
            </a:r>
            <a:r>
              <a:rPr lang="zh-TW" altLang="zh-TW" b="1" dirty="0"/>
              <a:t>會使身體釋放大量多巴胺，讓人產生愉悅與放鬆感，但不斷刺激之下，會變成需要吸入更多尼古丁，才有辦法達到跟原先相同的感覺。尼古丁會影響神經系統，導致心血管疾病、傷口復原力下降、生育能力變差、消化性潰瘍、食道逆流等問題。</a:t>
            </a:r>
            <a:endParaRPr lang="en-US" altLang="zh-TW" b="1" dirty="0"/>
          </a:p>
          <a:p>
            <a:pPr defTabSz="914307">
              <a:defRPr/>
            </a:pPr>
            <a:r>
              <a:rPr lang="en-US" altLang="zh-TW" b="1" dirty="0"/>
              <a:t>2.</a:t>
            </a:r>
            <a:r>
              <a:rPr lang="zh-TW" altLang="en-US" b="1" dirty="0"/>
              <a:t>另外電子煙亦含有</a:t>
            </a:r>
            <a:r>
              <a:rPr lang="zh-TW" altLang="zh-TW" b="1" dirty="0"/>
              <a:t>甲醛</a:t>
            </a:r>
            <a:r>
              <a:rPr lang="en-US" altLang="zh-TW" b="1" dirty="0"/>
              <a:t>(</a:t>
            </a:r>
            <a:r>
              <a:rPr lang="zh-TW" altLang="zh-TW" b="1" dirty="0"/>
              <a:t>也就是俗稱的福馬林，是一級致癌物</a:t>
            </a:r>
            <a:r>
              <a:rPr lang="en-US" altLang="zh-TW" b="1" dirty="0"/>
              <a:t>)</a:t>
            </a:r>
            <a:r>
              <a:rPr lang="zh-TW" altLang="zh-TW" b="1" dirty="0"/>
              <a:t>、丙二醇、人工合成的香料等，導致眼部過敏及呼吸道疾病，引起咳嗽、喘鳴、胸痛及支氣管炎，長期吸入可能引起慢性呼吸道疾病。</a:t>
            </a:r>
            <a:r>
              <a:rPr lang="en-US" altLang="zh-TW" b="1" dirty="0"/>
              <a:t>3.</a:t>
            </a:r>
            <a:r>
              <a:rPr lang="zh-TW" altLang="en-US" b="1" dirty="0"/>
              <a:t>電子煙無法幫助戒菸，</a:t>
            </a:r>
            <a:r>
              <a:rPr lang="zh-TW" altLang="zh-TW" b="1" dirty="0"/>
              <a:t>目前我國尚未認證電子煙是戒菸輔助器材，請民眾切勿相信。</a:t>
            </a:r>
            <a:endParaRPr lang="en-US" altLang="zh-TW" b="1" dirty="0"/>
          </a:p>
          <a:p>
            <a:pPr defTabSz="914307">
              <a:defRPr/>
            </a:pPr>
            <a:r>
              <a:rPr lang="en-US" altLang="zh-TW" b="1" dirty="0"/>
              <a:t>4.</a:t>
            </a:r>
            <a:r>
              <a:rPr lang="zh-TW" altLang="en-US" b="1" dirty="0"/>
              <a:t>電子煙油可能被不肖廠商添加毒品</a:t>
            </a:r>
            <a:r>
              <a:rPr lang="en-US" altLang="zh-TW" b="1" dirty="0"/>
              <a:t>(</a:t>
            </a:r>
            <a:r>
              <a:rPr lang="zh-TW" altLang="en-US" b="1" dirty="0"/>
              <a:t>大麻</a:t>
            </a:r>
            <a:r>
              <a:rPr lang="zh-TW" altLang="zh-TW" b="1" dirty="0"/>
              <a:t>、</a:t>
            </a:r>
            <a:r>
              <a:rPr lang="zh-TW" altLang="en-US" b="1" dirty="0"/>
              <a:t>安非他命等</a:t>
            </a:r>
            <a:r>
              <a:rPr lang="en-US" altLang="zh-TW" b="1" dirty="0"/>
              <a:t>)</a:t>
            </a:r>
            <a:r>
              <a:rPr lang="zh-TW" altLang="en-US" b="1" dirty="0"/>
              <a:t>，毒品會產生短暫的快樂感，且會讓人成癮，一旦終止或減少使用毒品，會產生流淚、打哈欠、嘔吐、腹痛、痙攣、焦躁不安及強烈渴求藥物等戒斷症狀，終其一生難以擺脫毒品的束縛。甚至為了設法取得毒品，不惜用謀財害命等強烈手段，引起社會嚴重問題。</a:t>
            </a:r>
            <a:endParaRPr lang="en-US" altLang="zh-TW" b="1" dirty="0"/>
          </a:p>
          <a:p>
            <a:pPr defTabSz="914307">
              <a:defRPr/>
            </a:pPr>
            <a:r>
              <a:rPr lang="en-US" altLang="zh-TW" b="1" dirty="0"/>
              <a:t>5.</a:t>
            </a:r>
            <a:r>
              <a:rPr lang="zh-TW" altLang="en-US" b="1" dirty="0"/>
              <a:t>除了電子煙油的問題外，國外曾發生多起</a:t>
            </a:r>
            <a:r>
              <a:rPr lang="zh-TW" altLang="zh-TW" b="1" dirty="0"/>
              <a:t>電子煙</a:t>
            </a:r>
            <a:r>
              <a:rPr lang="zh-TW" altLang="en-US" b="1" dirty="0"/>
              <a:t>內電池</a:t>
            </a:r>
            <a:r>
              <a:rPr lang="zh-TW" altLang="zh-TW" b="1" dirty="0"/>
              <a:t>爆炸</a:t>
            </a:r>
            <a:r>
              <a:rPr lang="zh-TW" altLang="en-US" b="1" dirty="0"/>
              <a:t>，</a:t>
            </a:r>
            <a:r>
              <a:rPr lang="zh-TW" altLang="zh-TW" b="1" dirty="0"/>
              <a:t>而讓吸食者受重傷的案例。</a:t>
            </a:r>
            <a:endParaRPr lang="en-US" altLang="zh-TW" b="1" dirty="0"/>
          </a:p>
          <a:p>
            <a:pPr defTabSz="914307">
              <a:defRPr/>
            </a:pPr>
            <a:endParaRPr lang="en-US" altLang="zh-TW" b="1" dirty="0"/>
          </a:p>
          <a:p>
            <a:endParaRPr lang="en-US" altLang="zh-TW" dirty="0" smtClean="0"/>
          </a:p>
          <a:p>
            <a:r>
              <a:rPr lang="zh-TW" altLang="en-US" dirty="0" smtClean="0"/>
              <a:t>國健署電子煙宣導圖文</a:t>
            </a:r>
            <a:r>
              <a:rPr lang="en-US" altLang="zh-TW" dirty="0" smtClean="0"/>
              <a:t>:https://health99.hpa.gov.tw/material/6819</a:t>
            </a:r>
          </a:p>
          <a:p>
            <a:pPr defTabSz="914307">
              <a:defRPr/>
            </a:pPr>
            <a:endParaRPr lang="zh-TW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096C3C-E67D-4FB5-B54F-F0832B2D4921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113498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07">
              <a:defRPr/>
            </a:pPr>
            <a:r>
              <a:rPr lang="zh-TW" altLang="zh-TW" b="1" dirty="0"/>
              <a:t>電子煙是將煙油加熱霧化後產生煙霧供人吸食，電子煙含有致癌的危害物質，會傷害身體健康，又會成癮。國外有多起爆炸引起重傷或致死的新聞案例。電子煙是不安全不健康有害的東西。</a:t>
            </a:r>
            <a:endParaRPr lang="en-US" altLang="zh-TW" b="1" dirty="0"/>
          </a:p>
          <a:p>
            <a:r>
              <a:rPr lang="zh-TW" altLang="en-US" dirty="0" smtClean="0"/>
              <a:t>電子煙隱藏的危害物質</a:t>
            </a:r>
            <a:r>
              <a:rPr lang="en-US" altLang="zh-TW" dirty="0" smtClean="0"/>
              <a:t>:</a:t>
            </a:r>
          </a:p>
          <a:p>
            <a:r>
              <a:rPr lang="en-US" altLang="zh-TW" dirty="0" smtClean="0"/>
              <a:t>1.</a:t>
            </a:r>
            <a:r>
              <a:rPr lang="zh-TW" altLang="en-US" dirty="0" smtClean="0"/>
              <a:t>尼古丁</a:t>
            </a:r>
            <a:r>
              <a:rPr lang="en-US" altLang="zh-TW" dirty="0" smtClean="0"/>
              <a:t>:</a:t>
            </a:r>
            <a:r>
              <a:rPr lang="zh-TW" altLang="en-US" dirty="0" smtClean="0"/>
              <a:t>尼古丁是從菸草粹取出的生物鹼</a:t>
            </a:r>
            <a:r>
              <a:rPr lang="zh-TW" altLang="en-US" dirty="0" smtClean="0">
                <a:latin typeface="新細明體" panose="02020500000000000000" pitchFamily="18" charset="-120"/>
                <a:ea typeface="+mn-ea"/>
              </a:rPr>
              <a:t>，會影響人體神經系統，導致心血管疾病、傷口復原力下降、生育能力變差、消化性潰瘍及胃食道逆流等問題，且為高度成癮物質。</a:t>
            </a:r>
            <a:endParaRPr lang="en-US" altLang="zh-TW" dirty="0" smtClean="0"/>
          </a:p>
          <a:p>
            <a:r>
              <a:rPr lang="en-US" altLang="zh-TW" dirty="0" smtClean="0"/>
              <a:t>2.</a:t>
            </a:r>
            <a:r>
              <a:rPr lang="zh-TW" altLang="en-US" dirty="0" smtClean="0"/>
              <a:t>甲醛乙醛</a:t>
            </a:r>
            <a:r>
              <a:rPr lang="en-US" altLang="zh-TW" dirty="0" smtClean="0"/>
              <a:t>:</a:t>
            </a:r>
            <a:r>
              <a:rPr lang="zh-TW" altLang="en-US" dirty="0" smtClean="0"/>
              <a:t>吸入甲醛或乙醛會刺激眼部及呼吸道，引起咳嗽、 喘鳴、胸痛及支氣管炎，長期吸入可能引起慢性呼吸道疾病。</a:t>
            </a:r>
            <a:endParaRPr lang="en-US" altLang="zh-TW" dirty="0" smtClean="0"/>
          </a:p>
          <a:p>
            <a:r>
              <a:rPr lang="en-US" altLang="zh-TW" dirty="0" smtClean="0"/>
              <a:t>3.</a:t>
            </a:r>
            <a:r>
              <a:rPr lang="zh-TW" altLang="en-US" dirty="0" smtClean="0"/>
              <a:t>丙二醇</a:t>
            </a:r>
            <a:r>
              <a:rPr lang="en-US" altLang="zh-TW" dirty="0" smtClean="0"/>
              <a:t>:</a:t>
            </a:r>
            <a:r>
              <a:rPr lang="zh-TW" altLang="en-US" dirty="0" smtClean="0"/>
              <a:t>電子煙的主要溶劑，會對皮膚及黏膜產生刺激性，過度使用會造成接觸性皮膚炎、落髮、知覺異常、腎臟損害及肝臟異常。 </a:t>
            </a:r>
            <a:endParaRPr lang="en-US" altLang="zh-TW" dirty="0" smtClean="0"/>
          </a:p>
          <a:p>
            <a:r>
              <a:rPr lang="en-US" altLang="zh-TW" dirty="0" smtClean="0"/>
              <a:t>4.</a:t>
            </a:r>
            <a:r>
              <a:rPr lang="zh-TW" altLang="en-US" dirty="0" smtClean="0"/>
              <a:t>電子煙曾因電池發生過爆炸事件</a:t>
            </a:r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pPr defTabSz="914307">
              <a:defRPr/>
            </a:pPr>
            <a:r>
              <a:rPr lang="zh-TW" altLang="en-US" dirty="0"/>
              <a:t>健康九九</a:t>
            </a:r>
            <a:r>
              <a:rPr lang="en-US" altLang="zh-TW" dirty="0" err="1"/>
              <a:t>Youtube</a:t>
            </a:r>
            <a:r>
              <a:rPr lang="zh-TW" altLang="en-US" dirty="0"/>
              <a:t>專屬頻道：</a:t>
            </a:r>
            <a:r>
              <a:rPr lang="en-US" altLang="zh-TW" dirty="0">
                <a:hlinkClick r:id="rId3" tooltip="https://youtu.be/Fu0YmaclJTA"/>
              </a:rPr>
              <a:t>https://youtu.be/Fu0YmaclJTA</a:t>
            </a:r>
            <a:endParaRPr lang="en-US" altLang="zh-TW" dirty="0"/>
          </a:p>
          <a:p>
            <a:pPr defTabSz="914307">
              <a:defRPr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096C3C-E67D-4FB5-B54F-F0832B2D4921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387438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DE221-07D7-4468-855F-E2F902EA19D2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890653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07">
              <a:defRPr/>
            </a:pPr>
            <a:r>
              <a:rPr lang="zh-TW" altLang="en-US" dirty="0"/>
              <a:t>依據國健署</a:t>
            </a:r>
            <a:r>
              <a:rPr lang="en-US" altLang="zh-TW" dirty="0"/>
              <a:t>108</a:t>
            </a:r>
            <a:r>
              <a:rPr lang="zh-TW" altLang="en-US" dirty="0"/>
              <a:t>年青少年吸菸行為調查，我國青少年第一次開始吸菸的原因，「好奇」、「別人吸跟著吸」及「紓解壓力」就佔了前三名。而青少年開始嘗試吸菸後，有逾三成的青少年（國中生</a:t>
            </a:r>
            <a:r>
              <a:rPr lang="en-US" altLang="zh-TW" dirty="0"/>
              <a:t>30.8%</a:t>
            </a:r>
            <a:r>
              <a:rPr lang="zh-TW" altLang="en-US" dirty="0"/>
              <a:t>，高中職學生</a:t>
            </a:r>
            <a:r>
              <a:rPr lang="en-US" altLang="zh-TW" dirty="0"/>
              <a:t>38.5%</a:t>
            </a:r>
            <a:r>
              <a:rPr lang="zh-TW" altLang="en-US" dirty="0"/>
              <a:t>）仍延續有吸菸之行為。</a:t>
            </a:r>
            <a:endParaRPr lang="en-US" altLang="zh-TW" dirty="0" smtClean="0"/>
          </a:p>
          <a:p>
            <a:r>
              <a:rPr lang="zh-TW" altLang="en-US" dirty="0" smtClean="0"/>
              <a:t>可透過小組釐清或是問答的方式來詢問同學菸品是什麼、對我們的危害又是什麼、拒絕抽菸的好處有什麼</a:t>
            </a:r>
            <a:r>
              <a:rPr lang="en-US" altLang="zh-TW" dirty="0" smtClean="0"/>
              <a:t>?</a:t>
            </a:r>
          </a:p>
          <a:p>
            <a:r>
              <a:rPr lang="zh-TW" altLang="en-US" dirty="0" smtClean="0"/>
              <a:t>藉此離清觀念以降低青少年對菸品的好奇進而使用菸品</a:t>
            </a:r>
            <a:r>
              <a:rPr lang="zh-TW" altLang="en-US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096C3C-E67D-4FB5-B54F-F0832B2D4921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933236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096C3C-E67D-4FB5-B54F-F0832B2D4921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943354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07">
              <a:defRPr/>
            </a:pPr>
            <a:r>
              <a:rPr lang="zh-TW" altLang="en-US" dirty="0" smtClean="0"/>
              <a:t>由前面對菸品危害的釐清</a:t>
            </a:r>
            <a:r>
              <a:rPr lang="zh-TW" altLang="en-US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，並藉由問答讓同學知道拒菸的好處，降低對菸品的好奇</a:t>
            </a:r>
            <a:endParaRPr lang="en-US" altLang="zh-TW" dirty="0" smtClean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defTabSz="914307">
              <a:defRPr/>
            </a:pPr>
            <a:endParaRPr lang="en-US" altLang="zh-TW" dirty="0" smtClean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defTabSz="914307">
              <a:defRPr/>
            </a:pPr>
            <a:r>
              <a:rPr lang="zh-TW" altLang="en-US" dirty="0" smtClean="0"/>
              <a:t>後續利用情境練習強化同學的拒菸技能</a:t>
            </a:r>
            <a:r>
              <a:rPr lang="zh-TW" altLang="en-US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。</a:t>
            </a:r>
            <a:endParaRPr lang="en-US" altLang="zh-TW" dirty="0" smtClean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defTabSz="914307">
              <a:defRPr/>
            </a:pPr>
            <a:endParaRPr lang="en-US" altLang="zh-TW" dirty="0" smtClean="0"/>
          </a:p>
          <a:p>
            <a:pPr defTabSz="914307">
              <a:defRPr/>
            </a:pPr>
            <a:r>
              <a:rPr lang="zh-TW" altLang="en-US" dirty="0" smtClean="0"/>
              <a:t>老師可請</a:t>
            </a:r>
            <a:r>
              <a:rPr lang="en-US" altLang="zh-TW" dirty="0" smtClean="0"/>
              <a:t>8</a:t>
            </a:r>
            <a:r>
              <a:rPr lang="zh-TW" altLang="en-US" dirty="0" smtClean="0"/>
              <a:t>位同學上台</a:t>
            </a:r>
            <a:r>
              <a:rPr lang="zh-TW" altLang="en-US" dirty="0" smtClean="0">
                <a:latin typeface="新細明體" panose="02020500000000000000" pitchFamily="18" charset="-120"/>
                <a:ea typeface="+mn-ea"/>
              </a:rPr>
              <a:t>，分成</a:t>
            </a:r>
            <a:r>
              <a:rPr lang="en-US" altLang="zh-TW" dirty="0" smtClean="0">
                <a:latin typeface="新細明體" panose="02020500000000000000" pitchFamily="18" charset="-120"/>
                <a:ea typeface="+mn-ea"/>
              </a:rPr>
              <a:t>4</a:t>
            </a:r>
            <a:r>
              <a:rPr lang="zh-TW" altLang="en-US" dirty="0" smtClean="0">
                <a:latin typeface="新細明體" panose="02020500000000000000" pitchFamily="18" charset="-120"/>
                <a:ea typeface="+mn-ea"/>
              </a:rPr>
              <a:t>組</a:t>
            </a:r>
            <a:r>
              <a:rPr lang="en-US" altLang="zh-TW" dirty="0" smtClean="0">
                <a:latin typeface="新細明體" panose="02020500000000000000" pitchFamily="18" charset="-120"/>
                <a:ea typeface="+mn-ea"/>
              </a:rPr>
              <a:t>(</a:t>
            </a:r>
            <a:r>
              <a:rPr lang="zh-TW" altLang="en-US" dirty="0" smtClean="0">
                <a:latin typeface="新細明體" panose="02020500000000000000" pitchFamily="18" charset="-120"/>
                <a:ea typeface="+mn-ea"/>
              </a:rPr>
              <a:t>每組兩招</a:t>
            </a:r>
            <a:r>
              <a:rPr lang="en-US" altLang="zh-TW" dirty="0" smtClean="0">
                <a:latin typeface="新細明體" panose="02020500000000000000" pitchFamily="18" charset="-120"/>
                <a:ea typeface="+mn-ea"/>
              </a:rPr>
              <a:t>)</a:t>
            </a:r>
            <a:r>
              <a:rPr lang="zh-TW" altLang="en-US" dirty="0" smtClean="0">
                <a:latin typeface="新細明體" panose="02020500000000000000" pitchFamily="18" charset="-120"/>
                <a:ea typeface="+mn-ea"/>
              </a:rPr>
              <a:t>，練習拒菸台詞。</a:t>
            </a:r>
            <a:endParaRPr lang="zh-TW" altLang="en-US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096C3C-E67D-4FB5-B54F-F0832B2D4921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015250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096C3C-E67D-4FB5-B54F-F0832B2D4921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130666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096C3C-E67D-4FB5-B54F-F0832B2D4921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236750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096C3C-E67D-4FB5-B54F-F0832B2D4921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795275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096C3C-E67D-4FB5-B54F-F0832B2D4921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046535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香菸中含有許多危害物質，最主要的危害物質像是尼古丁，會造成上癮，吸食過量還會死亡，平常使用的除草劑跟殺蟲劑，裡面就含有尼古丁，一氧化碳會造成呼吸的氧氣濃度降低，在汽車廢氣內亦含有一氧化碳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096C3C-E67D-4FB5-B54F-F0832B2D4921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807496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096C3C-E67D-4FB5-B54F-F0832B2D4921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700687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096C3C-E67D-4FB5-B54F-F0832B2D4921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2475546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096C3C-E67D-4FB5-B54F-F0832B2D4921}" type="slidenum">
              <a:rPr lang="zh-TW" altLang="en-US" smtClean="0"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1266903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096C3C-E67D-4FB5-B54F-F0832B2D4921}" type="slidenum">
              <a:rPr lang="zh-TW" altLang="en-US" smtClean="0"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6612448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14">
              <a:defRPr/>
            </a:pPr>
            <a:r>
              <a:rPr lang="en-US" altLang="zh-TW" dirty="0" smtClean="0"/>
              <a:t>1.</a:t>
            </a:r>
            <a:r>
              <a:rPr lang="zh-TW" altLang="en-US" dirty="0" smtClean="0"/>
              <a:t>青少年不能吸菸或吸電子煙，如果有吸需要接受戒菸教育，如果是禁菸場所，還要被罰錢。如果有人拿菸或電子煙給你，你要拒絕，離開現場並反映有人提供菸品給未滿</a:t>
            </a:r>
            <a:r>
              <a:rPr lang="en-US" altLang="zh-TW" dirty="0" smtClean="0"/>
              <a:t>18</a:t>
            </a:r>
            <a:r>
              <a:rPr lang="zh-TW" altLang="en-US" dirty="0" smtClean="0"/>
              <a:t>歲者。</a:t>
            </a:r>
          </a:p>
          <a:p>
            <a:endParaRPr lang="zh-TW" altLang="en-US" dirty="0" smtClean="0"/>
          </a:p>
          <a:p>
            <a:pPr defTabSz="914214">
              <a:defRPr/>
            </a:pPr>
            <a:r>
              <a:rPr lang="en-US" altLang="zh-TW" dirty="0" smtClean="0"/>
              <a:t>2.</a:t>
            </a:r>
            <a:r>
              <a:rPr lang="zh-TW" altLang="en-US" dirty="0" smtClean="0"/>
              <a:t>依據菸害防制法規定</a:t>
            </a:r>
            <a:r>
              <a:rPr lang="zh-TW" altLang="en-US" dirty="0" smtClean="0">
                <a:latin typeface="新細明體" panose="02020500000000000000" pitchFamily="18" charset="-120"/>
                <a:ea typeface="+mn-ea"/>
              </a:rPr>
              <a:t>，以下場所皆為禁菸場所，</a:t>
            </a: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經舉發將</a:t>
            </a:r>
            <a:r>
              <a:rPr lang="zh-TW" altLang="en-US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處以新臺幣</a:t>
            </a:r>
            <a:r>
              <a:rPr lang="en-US" altLang="zh-TW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千元</a:t>
            </a:r>
            <a:r>
              <a:rPr lang="en-US" altLang="zh-TW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~1</a:t>
            </a:r>
            <a:r>
              <a:rPr lang="zh-TW" altLang="en-US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萬元</a:t>
            </a:r>
            <a:endParaRPr lang="en-US" altLang="zh-TW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defRPr/>
            </a:pPr>
            <a:r>
              <a:rPr lang="zh-TW" altLang="en-US" sz="1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禁菸範圍</a:t>
            </a:r>
            <a:r>
              <a:rPr lang="en-US" altLang="zh-TW" sz="1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</a:p>
          <a:p>
            <a:pPr>
              <a:lnSpc>
                <a:spcPct val="120000"/>
              </a:lnSpc>
              <a:defRPr/>
            </a:pP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工作：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三人以上室內工作場所、政府機關、公營、金融機構、郵局、電信業</a:t>
            </a:r>
            <a:endParaRPr lang="en-US" altLang="zh-TW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20000"/>
              </a:lnSpc>
              <a:defRPr/>
            </a:pP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食：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餐飲店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如：咖啡館、速食店、中西式餐廳等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>
              <a:lnSpc>
                <a:spcPct val="120000"/>
              </a:lnSpc>
              <a:defRPr/>
            </a:pP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衣：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商場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如：百貨公司、便利商店、超商、大賣場等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>
              <a:lnSpc>
                <a:spcPct val="120000"/>
              </a:lnSpc>
              <a:defRPr/>
            </a:pP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住：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旅館、電梯、醫療機構、護理機構、其他醫事機構及社會福利機構</a:t>
            </a:r>
            <a:endParaRPr lang="en-US" altLang="zh-TW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20000"/>
              </a:lnSpc>
              <a:defRPr/>
            </a:pP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行：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大眾運輸工具、計程車、遊覽車、捷運系統、車站及旅客等候室等</a:t>
            </a:r>
            <a:endParaRPr lang="en-US" altLang="zh-TW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20000"/>
              </a:lnSpc>
              <a:defRPr/>
            </a:pP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育：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各級學校、圖書館、實驗室、表演廳、禮堂、展覽室、會議廳、博物館、美術館、其他文化或社會教育機構，及其他供兒童及少年教育或活動場所</a:t>
            </a:r>
            <a:endParaRPr lang="en-US" altLang="zh-TW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20000"/>
              </a:lnSpc>
              <a:defRPr/>
            </a:pP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樂：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歌劇院、電影院、視聽歌唱業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如：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KTV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MTV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、卡拉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OK)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、資訊休閒業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如：網咖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、體育、運動或健身場所，及其他供公眾休閒育樂場所</a:t>
            </a:r>
            <a:endParaRPr lang="en-US" altLang="zh-TW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20000"/>
              </a:lnSpc>
              <a:defRPr/>
            </a:pP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室內全面禁菸除設有吸菸室：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旅館、商場、餐飲店、老人福利機構等</a:t>
            </a:r>
            <a:endParaRPr lang="en-US" altLang="zh-TW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20000"/>
              </a:lnSpc>
              <a:defRPr/>
            </a:pP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室外全面禁菸除設有吸菸區：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大專院校、圖書館、博物館、美術館、社教機構、體育場、游泳池、老人福利機構等</a:t>
            </a:r>
            <a:endParaRPr lang="en-US" altLang="zh-TW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20000"/>
              </a:lnSpc>
              <a:defRPr/>
            </a:pPr>
            <a:r>
              <a:rPr lang="zh-TW" altLang="en-US" dirty="0" smtClean="0"/>
              <a:t>另本市公告禁菸場所</a:t>
            </a:r>
            <a:r>
              <a:rPr lang="en-US" altLang="zh-TW" dirty="0" smtClean="0"/>
              <a:t>:</a:t>
            </a:r>
            <a:r>
              <a:rPr lang="zh-TW" altLang="en-US" dirty="0" smtClean="0"/>
              <a:t>老街、廟宇、辦公場所周邊、公園、高中職以下學校周邊、公車候車亭及連鎖便利商店、咖啡廳、速食店</a:t>
            </a:r>
            <a:r>
              <a:rPr lang="en-US" altLang="zh-TW" dirty="0" smtClean="0"/>
              <a:t>1</a:t>
            </a:r>
            <a:r>
              <a:rPr lang="zh-TW" altLang="en-US" dirty="0" smtClean="0"/>
              <a:t>樓門市前之騎樓、桃園市中路二號社會住宅設置之沿街步道式開放空間</a:t>
            </a:r>
            <a:r>
              <a:rPr lang="zh-TW" altLang="en-US" dirty="0" smtClean="0">
                <a:latin typeface="新細明體" panose="02020500000000000000" pitchFamily="18" charset="-120"/>
                <a:ea typeface="+mn-ea"/>
              </a:rPr>
              <a:t>，經舉發將處以新臺幣</a:t>
            </a:r>
            <a:r>
              <a:rPr lang="en-US" altLang="zh-TW" dirty="0" smtClean="0">
                <a:latin typeface="新細明體" panose="02020500000000000000" pitchFamily="18" charset="-120"/>
                <a:ea typeface="+mn-ea"/>
              </a:rPr>
              <a:t>2</a:t>
            </a:r>
            <a:r>
              <a:rPr lang="zh-TW" altLang="en-US" dirty="0" smtClean="0">
                <a:latin typeface="新細明體" panose="02020500000000000000" pitchFamily="18" charset="-120"/>
                <a:ea typeface="+mn-ea"/>
              </a:rPr>
              <a:t>千元</a:t>
            </a:r>
            <a:r>
              <a:rPr lang="en-US" altLang="zh-TW" dirty="0" smtClean="0">
                <a:latin typeface="新細明體" panose="02020500000000000000" pitchFamily="18" charset="-120"/>
                <a:ea typeface="+mn-ea"/>
              </a:rPr>
              <a:t>~1</a:t>
            </a:r>
            <a:r>
              <a:rPr lang="zh-TW" altLang="en-US" dirty="0" smtClean="0">
                <a:latin typeface="新細明體" panose="02020500000000000000" pitchFamily="18" charset="-120"/>
                <a:ea typeface="+mn-ea"/>
              </a:rPr>
              <a:t>萬元。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096C3C-E67D-4FB5-B54F-F0832B2D4921}" type="slidenum">
              <a:rPr lang="zh-TW" altLang="en-US" smtClean="0"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2992631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青少年不能吸菸或吸電子煙，如果有吸需要接受戒菸教育，如果是禁菸場所，還要被罰錢。如果有人拿菸或電子煙給你，你要拒絕，離開現場並反映有人提供菸品給未滿</a:t>
            </a:r>
            <a:r>
              <a:rPr lang="en-US" altLang="zh-TW" dirty="0" smtClean="0"/>
              <a:t>18</a:t>
            </a:r>
            <a:r>
              <a:rPr lang="zh-TW" altLang="en-US" dirty="0" smtClean="0"/>
              <a:t>歲者。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096C3C-E67D-4FB5-B54F-F0832B2D4921}" type="slidenum">
              <a:rPr lang="zh-TW" altLang="en-US" smtClean="0"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1395547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096C3C-E67D-4FB5-B54F-F0832B2D4921}" type="slidenum">
              <a:rPr lang="zh-TW" altLang="en-US" smtClean="0"/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2149475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096C3C-E67D-4FB5-B54F-F0832B2D4921}" type="slidenum">
              <a:rPr lang="zh-TW" altLang="en-US" smtClean="0"/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4310988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096C3C-E67D-4FB5-B54F-F0832B2D4921}" type="slidenum">
              <a:rPr lang="zh-TW" altLang="en-US" smtClean="0"/>
              <a:t>28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542954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096C3C-E67D-4FB5-B54F-F0832B2D4921}" type="slidenum">
              <a:rPr lang="zh-TW" altLang="en-US" smtClean="0"/>
              <a:t>29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040137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大家有聽過一手菸、二手菸、三手菸嗎</a:t>
            </a:r>
            <a:r>
              <a:rPr lang="en-US" altLang="zh-TW" dirty="0"/>
              <a:t>?</a:t>
            </a:r>
            <a:r>
              <a:rPr lang="zh-TW" altLang="en-US" dirty="0"/>
              <a:t>如果有人抽菸，則抽菸的人吸入的就叫做一手菸，當抽菸的人呼出來或是香菸上飄出來的菸霧，就稱作二手菸，二手菸可能會沾付於環境中，則變成三手菸。二手菸及三手菸皆含有有害物質。抽菸後，身上跟家裡都會臭臭的，也會傷害身體健康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096C3C-E67D-4FB5-B54F-F0832B2D4921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3620701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檳榔危害物質</a:t>
            </a:r>
            <a:r>
              <a:rPr lang="en-US" altLang="zh-TW" dirty="0" smtClean="0"/>
              <a:t>:</a:t>
            </a:r>
          </a:p>
          <a:p>
            <a:r>
              <a:rPr lang="en-US" altLang="zh-TW" dirty="0" smtClean="0"/>
              <a:t>1.</a:t>
            </a:r>
            <a:r>
              <a:rPr lang="zh-TW" altLang="en-US" dirty="0" smtClean="0"/>
              <a:t>檳榔果不加配料本身具有致癌性，因富含</a:t>
            </a:r>
            <a:r>
              <a:rPr kumimoji="1" lang="zh-TW" altLang="en-US" sz="1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「檳榔素」及 「檳榔鹼」</a:t>
            </a:r>
            <a:r>
              <a:rPr kumimoji="1" lang="zh-TW" altLang="en-US" sz="1200" b="1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，這兩種物質會破壞口腔並長腫瘤。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檳榔鹼中檳榔素會致癌，包括口腔癌、咽癌、食道癌、肝膽癌及肺癌等。</a:t>
            </a:r>
            <a:endParaRPr kumimoji="1" lang="en-US" altLang="zh-TW" sz="1200" b="1" dirty="0" smtClean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kumimoji="1" lang="en-US" altLang="zh-TW" sz="1200" b="1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2.</a:t>
            </a:r>
            <a:r>
              <a:rPr kumimoji="1" lang="zh-TW" altLang="en-US" sz="1200" b="1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紅灰</a:t>
            </a:r>
            <a:r>
              <a:rPr kumimoji="1" lang="en-US" altLang="zh-TW" sz="1200" b="1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:</a:t>
            </a:r>
            <a:r>
              <a:rPr kumimoji="1" lang="zh-TW" altLang="en-US" sz="1200" b="1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使口腔環境變鹼，造成細胞癌化。</a:t>
            </a:r>
            <a:endParaRPr kumimoji="1" lang="en-US" altLang="zh-TW" sz="1200" b="1" dirty="0" smtClean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kumimoji="1" lang="en-US" altLang="zh-TW" sz="1200" b="1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3.</a:t>
            </a:r>
            <a:r>
              <a:rPr kumimoji="1" lang="zh-TW" altLang="en-US" sz="1200" b="1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荖花</a:t>
            </a:r>
            <a:r>
              <a:rPr kumimoji="1" lang="en-US" altLang="zh-TW" sz="1200" b="1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:</a:t>
            </a:r>
            <a:r>
              <a:rPr kumimoji="1" lang="zh-TW" altLang="en-US" sz="1200" b="1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如有農藥殘留可能會加速口腔健康危害。</a:t>
            </a:r>
            <a:endParaRPr kumimoji="1" lang="en-US" altLang="zh-TW" sz="1200" b="1" dirty="0" smtClean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endParaRPr kumimoji="1" lang="en-US" altLang="zh-TW" sz="1200" b="1" dirty="0" smtClean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096C3C-E67D-4FB5-B54F-F0832B2D4921}" type="slidenum">
              <a:rPr lang="zh-TW" altLang="en-US" smtClean="0"/>
              <a:t>30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1034035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吃檳榔會造成牙齒會變得不健康，牙齦萎縮造成牙周病</a:t>
            </a:r>
            <a:r>
              <a:rPr lang="zh-TW" altLang="en-US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，</a:t>
            </a:r>
            <a:r>
              <a:rPr lang="zh-TW" altLang="en-US" dirty="0" smtClean="0"/>
              <a:t>牙齒會變黑、嘴唇會紅紅</a:t>
            </a:r>
            <a:r>
              <a:rPr lang="zh-TW" altLang="en-US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，與同學聊天會飄散出臭臭的味道，可能會嚇到同學。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096C3C-E67D-4FB5-B54F-F0832B2D4921}" type="slidenum">
              <a:rPr lang="zh-TW" altLang="en-US" smtClean="0"/>
              <a:t>31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8335580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除了前面的牙齒危害</a:t>
            </a:r>
            <a:r>
              <a:rPr lang="zh-TW" altLang="en-US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及外觀上的傷害，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嚼檳榔時粗纖維會不斷磨損口腔黏膜，傷口不斷結疤又被磨損，累積一段時間會造成口腔纖維化而難以張口，變得無法正常進食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!</a:t>
            </a:r>
          </a:p>
          <a:p>
            <a:r>
              <a:rPr lang="zh-TW" altLang="en-US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最可怕的是吃檳榔可能會增加口腔癌風險，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長期下來還會危害全身健康，如食道癌、心血管疾病、腸胃系統疾病、腎功能受損與肝硬化等</a:t>
            </a:r>
            <a:endParaRPr lang="en-US" altLang="zh-TW" dirty="0" smtClean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吃檳榔可能會對口腔健康造成口內或頸部任何部位不明原因之腫塊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+mn-cs"/>
              </a:rPr>
              <a:t>、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口腔黏膜顏色或型態改變，如紅、白斑及疣狀增生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+mn-cs"/>
              </a:rPr>
              <a:t>、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口腔潰瘍或張口不易、舌頭活動困難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+mn-cs"/>
              </a:rPr>
              <a:t>、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顎骨局部腫大，導致臉部左右不對稱</a:t>
            </a:r>
            <a:endParaRPr lang="en-US" altLang="zh-TW" dirty="0" smtClean="0">
              <a:latin typeface="新細明體" panose="02020500000000000000" pitchFamily="18" charset="-120"/>
              <a:ea typeface="+mn-ea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096C3C-E67D-4FB5-B54F-F0832B2D4921}" type="slidenum">
              <a:rPr lang="zh-TW" altLang="en-US" smtClean="0"/>
              <a:t>32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6249909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096C3C-E67D-4FB5-B54F-F0832B2D4921}" type="slidenum">
              <a:rPr lang="zh-TW" altLang="en-US" smtClean="0"/>
              <a:t>33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6840553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096C3C-E67D-4FB5-B54F-F0832B2D4921}" type="slidenum">
              <a:rPr lang="zh-TW" altLang="en-US" smtClean="0"/>
              <a:t>34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8933478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除</a:t>
            </a:r>
            <a:r>
              <a:rPr lang="zh-TW" altLang="en-US" dirty="0"/>
              <a:t>身體的併發症，更 合併諸多精神症狀如焦慮、憂鬱及認知功能受損等。在病程過程中出 現憂鬱及自殺比率比一般族群高 </a:t>
            </a:r>
            <a:r>
              <a:rPr lang="en-US" altLang="zh-TW" dirty="0"/>
              <a:t>20 </a:t>
            </a:r>
            <a:r>
              <a:rPr lang="zh-TW" altLang="en-US" dirty="0"/>
              <a:t>倍以上，對家庭及社會的影響遠超 過其他疾病。 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7FC0DD-759E-427D-91BC-2B04BB85479B}" type="slidenum">
              <a:rPr lang="zh-TW" altLang="en-US" smtClean="0"/>
              <a:t>35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8001134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096C3C-E67D-4FB5-B54F-F0832B2D4921}" type="slidenum">
              <a:rPr lang="zh-TW" altLang="en-US" smtClean="0"/>
              <a:t>36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0688820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222250" y="809625"/>
            <a:ext cx="7192963" cy="4046538"/>
          </a:xfrm>
          <a:ln/>
        </p:spPr>
      </p:sp>
      <p:sp>
        <p:nvSpPr>
          <p:cNvPr id="91139" name="備忘稿版面配置區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TW" altLang="en-US" dirty="0">
                <a:latin typeface="Arial" panose="020B0604020202020204" pitchFamily="34" charset="0"/>
              </a:rPr>
              <a:t>酗酒</a:t>
            </a:r>
            <a:r>
              <a:rPr lang="en-US" altLang="zh-TW" dirty="0">
                <a:latin typeface="Arial" panose="020B0604020202020204" pitchFamily="34" charset="0"/>
              </a:rPr>
              <a:t>+</a:t>
            </a:r>
            <a:r>
              <a:rPr lang="zh-TW" altLang="en-US" dirty="0">
                <a:latin typeface="Arial" panose="020B0604020202020204" pitchFamily="34" charset="0"/>
              </a:rPr>
              <a:t>抽菸 </a:t>
            </a:r>
            <a:r>
              <a:rPr lang="en-US" altLang="zh-TW" dirty="0">
                <a:latin typeface="Arial" panose="020B0604020202020204" pitchFamily="34" charset="0"/>
              </a:rPr>
              <a:t>22</a:t>
            </a:r>
            <a:r>
              <a:rPr lang="zh-TW" altLang="en-US" dirty="0">
                <a:latin typeface="Arial" panose="020B0604020202020204" pitchFamily="34" charset="0"/>
              </a:rPr>
              <a:t>倍</a:t>
            </a:r>
            <a:endParaRPr lang="en-US" altLang="zh-TW" dirty="0">
              <a:latin typeface="Arial" panose="020B0604020202020204" pitchFamily="34" charset="0"/>
            </a:endParaRPr>
          </a:p>
          <a:p>
            <a:r>
              <a:rPr lang="zh-TW" altLang="en-US" dirty="0">
                <a:latin typeface="Arial" panose="020B0604020202020204" pitchFamily="34" charset="0"/>
              </a:rPr>
              <a:t>抽菸   </a:t>
            </a:r>
            <a:r>
              <a:rPr lang="en-US" altLang="zh-TW" dirty="0">
                <a:latin typeface="Arial" panose="020B0604020202020204" pitchFamily="34" charset="0"/>
              </a:rPr>
              <a:t>18</a:t>
            </a:r>
            <a:r>
              <a:rPr lang="zh-TW" altLang="en-US" dirty="0">
                <a:latin typeface="Arial" panose="020B0604020202020204" pitchFamily="34" charset="0"/>
              </a:rPr>
              <a:t>倍</a:t>
            </a:r>
            <a:endParaRPr lang="en-US" altLang="zh-TW" dirty="0">
              <a:latin typeface="Arial" panose="020B0604020202020204" pitchFamily="34" charset="0"/>
            </a:endParaRPr>
          </a:p>
          <a:p>
            <a:r>
              <a:rPr lang="zh-TW" altLang="en-US" dirty="0">
                <a:latin typeface="Arial" panose="020B0604020202020204" pitchFamily="34" charset="0"/>
              </a:rPr>
              <a:t>酗酒 </a:t>
            </a:r>
            <a:r>
              <a:rPr lang="en-US" altLang="zh-TW" dirty="0">
                <a:latin typeface="Arial" panose="020B0604020202020204" pitchFamily="34" charset="0"/>
              </a:rPr>
              <a:t>10</a:t>
            </a:r>
            <a:r>
              <a:rPr lang="zh-TW" altLang="en-US" dirty="0">
                <a:latin typeface="Arial" panose="020B0604020202020204" pitchFamily="34" charset="0"/>
              </a:rPr>
              <a:t>倍</a:t>
            </a:r>
          </a:p>
        </p:txBody>
      </p:sp>
    </p:spTree>
    <p:extLst>
      <p:ext uri="{BB962C8B-B14F-4D97-AF65-F5344CB8AC3E}">
        <p14:creationId xmlns:p14="http://schemas.microsoft.com/office/powerpoint/2010/main" val="370825362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如果身邊家人或朋友有人抽菸可提供他以下管道戒菸</a:t>
            </a:r>
            <a:r>
              <a:rPr lang="en-US" altLang="zh-TW" dirty="0"/>
              <a:t>:</a:t>
            </a:r>
          </a:p>
          <a:p>
            <a:r>
              <a:rPr lang="en-US" altLang="zh-TW" dirty="0"/>
              <a:t>1.</a:t>
            </a:r>
            <a:r>
              <a:rPr lang="zh-TW" altLang="en-US" dirty="0"/>
              <a:t>門診、住院、急診及社區藥局皆可提供戒菸服務</a:t>
            </a:r>
            <a:r>
              <a:rPr lang="zh-TW" altLang="en-US" dirty="0">
                <a:latin typeface="新細明體" panose="02020500000000000000" pitchFamily="18" charset="-120"/>
                <a:ea typeface="+mn-ea"/>
              </a:rPr>
              <a:t>，透過醫療院所的戒菸衛教師或社區藥局藥師，提供專業的衛教、諮詢與支持，孕婦、青少年及不適合用藥者，可因而得到強而有力的協助。</a:t>
            </a:r>
            <a:endParaRPr lang="en-US" altLang="zh-TW" dirty="0">
              <a:latin typeface="新細明體" panose="02020500000000000000" pitchFamily="18" charset="-120"/>
              <a:ea typeface="+mn-ea"/>
            </a:endParaRPr>
          </a:p>
          <a:p>
            <a:r>
              <a:rPr lang="en-US" altLang="zh-TW" dirty="0">
                <a:latin typeface="新細明體" panose="02020500000000000000" pitchFamily="18" charset="-120"/>
                <a:ea typeface="+mn-ea"/>
              </a:rPr>
              <a:t>2.</a:t>
            </a:r>
            <a:r>
              <a:rPr lang="zh-TW" altLang="en-US" dirty="0">
                <a:latin typeface="新細明體" panose="02020500000000000000" pitchFamily="18" charset="-120"/>
                <a:ea typeface="+mn-ea"/>
              </a:rPr>
              <a:t>可以撥打免費戒菸專線（</a:t>
            </a:r>
            <a:r>
              <a:rPr lang="en-US" altLang="zh-TW" dirty="0">
                <a:latin typeface="新細明體" panose="02020500000000000000" pitchFamily="18" charset="-120"/>
                <a:ea typeface="+mn-ea"/>
              </a:rPr>
              <a:t>0800-636363</a:t>
            </a:r>
            <a:r>
              <a:rPr lang="zh-TW" altLang="en-US" dirty="0">
                <a:latin typeface="新細明體" panose="02020500000000000000" pitchFamily="18" charset="-120"/>
                <a:ea typeface="+mn-ea"/>
              </a:rPr>
              <a:t>），由具備心理輔導、諮商、社會工作等專業人員，透過電話的便利及私密性，陪伴吸菸者渡過戒菸的困難</a:t>
            </a:r>
            <a:r>
              <a:rPr lang="zh-TW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。</a:t>
            </a:r>
            <a:endParaRPr lang="en-US" altLang="zh-TW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en-US" altLang="zh-TW" dirty="0">
                <a:latin typeface="新細明體" panose="02020500000000000000" pitchFamily="18" charset="-120"/>
                <a:ea typeface="新細明體" panose="02020500000000000000" pitchFamily="18" charset="-120"/>
              </a:rPr>
              <a:t>3.</a:t>
            </a:r>
            <a:r>
              <a:rPr lang="zh-TW" altLang="en-US" dirty="0">
                <a:latin typeface="新細明體" panose="02020500000000000000" pitchFamily="18" charset="-120"/>
                <a:ea typeface="+mn-ea"/>
              </a:rPr>
              <a:t>參加各縣市醫療院所辦理的戒菸班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DE221-07D7-4468-855F-E2F902EA19D2}" type="slidenum">
              <a:rPr lang="zh-TW" altLang="en-US" smtClean="0"/>
              <a:t>38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5680247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zh-TW" b="1" dirty="0"/>
              <a:t>吸食電子煙後，環境中可偵測到煙油的成份，一樣有二手煙的問題，而且電子煙產生的煙霧不容易擴散，除吸食當下對身體有危害外，也會殘留在環境中，造成後續汙染，</a:t>
            </a:r>
            <a:r>
              <a:rPr lang="zh-TW" altLang="en-US" b="1" dirty="0"/>
              <a:t>對家中孩童跟寵物，</a:t>
            </a:r>
            <a:r>
              <a:rPr lang="zh-TW" altLang="zh-TW" b="1" dirty="0"/>
              <a:t>持續</a:t>
            </a:r>
            <a:r>
              <a:rPr lang="zh-TW" altLang="en-US" b="1" dirty="0"/>
              <a:t>造成傷害</a:t>
            </a:r>
            <a:r>
              <a:rPr lang="zh-TW" altLang="zh-TW" b="1" dirty="0"/>
              <a:t>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096C3C-E67D-4FB5-B54F-F0832B2D4921}" type="slidenum">
              <a:rPr lang="zh-TW" altLang="en-US" smtClean="0"/>
              <a:t>39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79348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抽菸的人，牙齒跟手會黃黃的，身上有菸臭味，看起來沒有精神，也比較容易老。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096C3C-E67D-4FB5-B54F-F0832B2D4921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4430919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當有人</a:t>
            </a:r>
            <a:r>
              <a:rPr lang="zh-TW" altLang="en-US" dirty="0" smtClean="0"/>
              <a:t>抽菸</a:t>
            </a:r>
            <a:r>
              <a:rPr lang="zh-TW" altLang="en-US" dirty="0"/>
              <a:t>，菸裡面有害的東西，就會被抽菸的人跟附近的人吸入，口罩跟棉花上黃黑色的東西，就是對身體有害的物質，當抽越來越多根的香菸，口罩跟棉花顏色更深，對身體越不好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en-US" dirty="0" smtClean="0"/>
              <a:t>影片中用實驗模擬菸進入身體</a:t>
            </a:r>
            <a:r>
              <a:rPr lang="zh-TW" altLang="en-US" dirty="0" smtClean="0">
                <a:latin typeface="新細明體" panose="02020500000000000000" pitchFamily="18" charset="-120"/>
                <a:ea typeface="+mn-ea"/>
              </a:rPr>
              <a:t>，</a:t>
            </a:r>
            <a:r>
              <a:rPr lang="zh-TW" altLang="en-US" dirty="0" smtClean="0"/>
              <a:t>用口罩來模擬肺泡</a:t>
            </a:r>
            <a:r>
              <a:rPr lang="zh-TW" altLang="en-US" dirty="0" smtClean="0">
                <a:latin typeface="新細明體" panose="02020500000000000000" pitchFamily="18" charset="-120"/>
                <a:ea typeface="+mn-ea"/>
              </a:rPr>
              <a:t>，當抽完</a:t>
            </a:r>
            <a:r>
              <a:rPr lang="en-US" altLang="zh-TW" dirty="0" smtClean="0">
                <a:latin typeface="新細明體" panose="02020500000000000000" pitchFamily="18" charset="-120"/>
                <a:ea typeface="+mn-ea"/>
              </a:rPr>
              <a:t>20</a:t>
            </a:r>
            <a:r>
              <a:rPr lang="zh-TW" altLang="en-US" dirty="0" smtClean="0">
                <a:latin typeface="新細明體" panose="02020500000000000000" pitchFamily="18" charset="-120"/>
                <a:ea typeface="+mn-ea"/>
              </a:rPr>
              <a:t>根菸後，看似有害氣體接排出，但都殘留在體內並引發各種心血管疾病</a:t>
            </a:r>
            <a:r>
              <a:rPr lang="en-US" altLang="zh-TW" dirty="0" smtClean="0">
                <a:latin typeface="新細明體" panose="02020500000000000000" pitchFamily="18" charset="-120"/>
                <a:ea typeface="+mn-ea"/>
              </a:rPr>
              <a:t>(</a:t>
            </a:r>
            <a:r>
              <a:rPr lang="zh-TW" altLang="en-US" dirty="0" smtClean="0">
                <a:latin typeface="新細明體" panose="02020500000000000000" pitchFamily="18" charset="-120"/>
                <a:ea typeface="+mn-ea"/>
              </a:rPr>
              <a:t>心臟病、高血壓及腦中風</a:t>
            </a:r>
            <a:endParaRPr lang="en-US" altLang="zh-TW" dirty="0" smtClean="0">
              <a:latin typeface="新細明體" panose="02020500000000000000" pitchFamily="18" charset="-120"/>
              <a:ea typeface="+mn-ea"/>
            </a:endParaRPr>
          </a:p>
          <a:p>
            <a:r>
              <a:rPr lang="zh-TW" altLang="en-US" dirty="0" smtClean="0">
                <a:latin typeface="新細明體" panose="02020500000000000000" pitchFamily="18" charset="-120"/>
                <a:ea typeface="+mn-ea"/>
              </a:rPr>
              <a:t>等</a:t>
            </a:r>
            <a:r>
              <a:rPr lang="en-US" altLang="zh-TW" dirty="0" smtClean="0">
                <a:latin typeface="新細明體" panose="02020500000000000000" pitchFamily="18" charset="-120"/>
                <a:ea typeface="+mn-ea"/>
              </a:rPr>
              <a:t>)</a:t>
            </a:r>
          </a:p>
          <a:p>
            <a:r>
              <a:rPr lang="zh-TW" altLang="en-US" dirty="0"/>
              <a:t>衛生福利部國民健康署菸害防制組</a:t>
            </a:r>
          </a:p>
          <a:p>
            <a:r>
              <a:rPr lang="en-US" altLang="zh-TW" dirty="0" err="1"/>
              <a:t>Youtube</a:t>
            </a:r>
            <a:r>
              <a:rPr lang="zh-TW" altLang="en-US" dirty="0"/>
              <a:t>：</a:t>
            </a:r>
            <a:r>
              <a:rPr lang="en-US" altLang="zh-TW" dirty="0">
                <a:hlinkClick r:id="rId3" tooltip="https://youtu.be/nQlNk--7NhI"/>
              </a:rPr>
              <a:t>https://youtu.be/nQlNk--7NhI</a:t>
            </a:r>
            <a:endParaRPr lang="en-US" altLang="zh-TW" dirty="0"/>
          </a:p>
          <a:p>
            <a:endParaRPr lang="zh-TW" altLang="en-US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096C3C-E67D-4FB5-B54F-F0832B2D4921}" type="slidenum">
              <a:rPr lang="zh-TW" altLang="en-US" smtClean="0"/>
              <a:t>40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0513159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106326-A759-40F5-9750-B94DA400035B}" type="slidenum">
              <a:rPr lang="zh-TW" altLang="en-US" smtClean="0"/>
              <a:t>41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231302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096C3C-E67D-4FB5-B54F-F0832B2D4921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62201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電子煙是以電壓驅動，透過加熱液態化合物產生氣體，讓使用者直接吸入。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文章出處</a:t>
            </a:r>
            <a:r>
              <a:rPr lang="en-US" altLang="zh-TW" dirty="0" smtClean="0"/>
              <a:t>:https://tw.youcard.yahoo.com/</a:t>
            </a:r>
            <a:r>
              <a:rPr lang="en-US" altLang="zh-TW" dirty="0" err="1" smtClean="0"/>
              <a:t>cardstack</a:t>
            </a:r>
            <a:r>
              <a:rPr lang="en-US" altLang="zh-TW" dirty="0" smtClean="0"/>
              <a:t>/2d4072e0-cdf9-11e9-867c-4df3b5bb8f3b?yptr=yahoo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096C3C-E67D-4FB5-B54F-F0832B2D4921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447657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72707" name="備忘稿版面配置區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TW" altLang="en-US" dirty="0" smtClean="0">
                <a:latin typeface="Arial" panose="020B0604020202020204" pitchFamily="34" charset="0"/>
              </a:rPr>
              <a:t>電子煙有好多種類</a:t>
            </a:r>
            <a:r>
              <a:rPr lang="zh-TW" altLang="en-US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、好多口味</a:t>
            </a:r>
            <a:r>
              <a:rPr lang="en-US" altLang="zh-TW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(</a:t>
            </a:r>
            <a:r>
              <a:rPr lang="zh-TW" altLang="en-US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有叫果汁棒、維他命棒</a:t>
            </a:r>
            <a:r>
              <a:rPr lang="en-US" altLang="zh-TW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)</a:t>
            </a:r>
            <a:r>
              <a:rPr lang="zh-TW" altLang="en-US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，裡面是真的含有果汁及維他命嗎</a:t>
            </a:r>
            <a:r>
              <a:rPr lang="en-US" altLang="zh-TW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?</a:t>
            </a:r>
          </a:p>
          <a:p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果汁棒、維他命棒、蒸氣果汁等違禁產品，地下賣家常標榜無害又有多種口味任君挑選，是不是也讓你迷惑了呢？但這些其實都是「電子煙」換個名稱包裝罷了！</a:t>
            </a:r>
            <a:endParaRPr lang="en-US" altLang="zh-TW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en-US" dirty="0" smtClean="0">
                <a:latin typeface="Arial" panose="020B0604020202020204" pitchFamily="34" charset="0"/>
              </a:rPr>
              <a:t>，抽多了傷身且會上癮，常標榜沒有紙菸的焦油只有食用的香精很安全的，但其實大多電子煙煙油成分多標示不清，大多為不合法添加物，有研究檢測出多達</a:t>
            </a:r>
            <a:r>
              <a:rPr lang="en-US" altLang="zh-TW" dirty="0" smtClean="0">
                <a:latin typeface="Arial" panose="020B0604020202020204" pitchFamily="34" charset="0"/>
              </a:rPr>
              <a:t>164</a:t>
            </a:r>
            <a:r>
              <a:rPr lang="zh-TW" altLang="en-US" dirty="0" smtClean="0">
                <a:latin typeface="Arial" panose="020B0604020202020204" pitchFamily="34" charset="0"/>
              </a:rPr>
              <a:t>種有毒物質，會造成癌症</a:t>
            </a:r>
            <a:r>
              <a:rPr lang="zh-TW" altLang="en-US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、肺、心、肝、腎及生殖功能</a:t>
            </a:r>
            <a:endParaRPr lang="en-US" altLang="zh-TW" dirty="0" smtClean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zh-TW" altLang="en-US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有</a:t>
            </a:r>
            <a:r>
              <a:rPr lang="en-US" altLang="zh-TW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8</a:t>
            </a:r>
            <a:r>
              <a:rPr lang="zh-TW" altLang="en-US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成電子煙含尼古丁，會影響青少年腦部發育，導致學習能力低落，心神遲鈍</a:t>
            </a:r>
            <a:r>
              <a:rPr lang="en-US" altLang="zh-TW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!</a:t>
            </a:r>
            <a:endParaRPr lang="en-US" altLang="zh-TW" dirty="0" smtClean="0">
              <a:latin typeface="Arial" panose="020B0604020202020204" pitchFamily="34" charset="0"/>
            </a:endParaRPr>
          </a:p>
          <a:p>
            <a:endParaRPr lang="en-US" altLang="zh-TW" dirty="0" smtClean="0">
              <a:latin typeface="Arial" panose="020B0604020202020204" pitchFamily="34" charset="0"/>
            </a:endParaRPr>
          </a:p>
          <a:p>
            <a:r>
              <a:rPr lang="zh-TW" altLang="en-US" dirty="0" smtClean="0">
                <a:latin typeface="Arial" panose="020B0604020202020204" pitchFamily="34" charset="0"/>
              </a:rPr>
              <a:t>影片連結</a:t>
            </a:r>
            <a:r>
              <a:rPr lang="en-US" altLang="zh-TW" dirty="0" smtClean="0">
                <a:latin typeface="Arial" panose="020B0604020202020204" pitchFamily="34" charset="0"/>
              </a:rPr>
              <a:t>:https://tw.tv.yahoo.com/content-marketing/%E4%B8%8D%E5%98%97%E8%A9%A6-%E4%B8%8D%E8%B3%BC%E8%B2%B7-%E4%B8%8D%E6%8E%A8%E8%96%A6%E9%9B%BB%E5%AD%90%E7%85%99-020233536.html</a:t>
            </a:r>
            <a:endParaRPr lang="zh-TW" altLang="en-US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33558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74755" name="備忘稿版面配置區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TW" altLang="en-US" dirty="0" smtClean="0">
                <a:latin typeface="Arial" panose="020B0604020202020204" pitchFamily="34" charset="0"/>
              </a:rPr>
              <a:t>看看電子煙可能有哪些壞東西</a:t>
            </a:r>
            <a:r>
              <a:rPr lang="en-US" altLang="zh-TW" dirty="0" smtClean="0">
                <a:latin typeface="Arial" panose="020B0604020202020204" pitchFamily="34" charset="0"/>
              </a:rPr>
              <a:t>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 smtClean="0">
                <a:latin typeface="Arial" panose="020B0604020202020204" pitchFamily="34" charset="0"/>
              </a:rPr>
              <a:t>1.</a:t>
            </a:r>
            <a:r>
              <a:rPr lang="zh-TW" altLang="zh-TW" b="1" dirty="0" smtClean="0"/>
              <a:t>電子煙油如含有尼古丁，會上癮，不能幫助戒菸，而且容易吸食過量，尼古丁會使身體釋放大量多巴胺，讓人產生愉悅與放鬆感，但不斷刺激之下，會變成需要吸入更多尼古丁，才有辦法達到跟原先相同的感覺。尼古丁會影響神經系統，導致心血管疾病、傷口復原力下降、生育能力變差、消化性潰瘍、食道逆流等問題。</a:t>
            </a:r>
            <a:endParaRPr lang="en-US" altLang="zh-TW" b="1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 smtClean="0">
                <a:latin typeface="Arial" panose="020B0604020202020204" pitchFamily="34" charset="0"/>
              </a:rPr>
              <a:t>2.</a:t>
            </a:r>
            <a:r>
              <a:rPr lang="zh-TW" altLang="en-US" b="1" dirty="0" smtClean="0"/>
              <a:t>另外電子煙亦含有</a:t>
            </a:r>
            <a:r>
              <a:rPr lang="zh-TW" altLang="zh-TW" b="1" dirty="0" smtClean="0"/>
              <a:t>甲醛</a:t>
            </a:r>
            <a:r>
              <a:rPr lang="en-US" altLang="zh-TW" b="1" dirty="0" smtClean="0"/>
              <a:t>(</a:t>
            </a:r>
            <a:r>
              <a:rPr lang="zh-TW" altLang="zh-TW" b="1" dirty="0" smtClean="0"/>
              <a:t>也就是俗稱的福馬林，是一級致癌物</a:t>
            </a:r>
            <a:r>
              <a:rPr lang="en-US" altLang="zh-TW" b="1" dirty="0" smtClean="0"/>
              <a:t>)</a:t>
            </a:r>
            <a:r>
              <a:rPr lang="zh-TW" altLang="zh-TW" b="1" dirty="0" smtClean="0"/>
              <a:t>、丙二醇、人工合成的香料等，導致眼部過敏及呼吸道疾病，引起咳嗽、喘鳴、胸痛及支氣管炎，長期吸入可能引起慢性呼吸道疾病。</a:t>
            </a:r>
            <a:r>
              <a:rPr lang="en-US" altLang="zh-TW" b="1" dirty="0" smtClean="0"/>
              <a:t>3.</a:t>
            </a:r>
            <a:r>
              <a:rPr lang="zh-TW" altLang="en-US" b="1" dirty="0" smtClean="0"/>
              <a:t>電子煙無法幫助戒菸，</a:t>
            </a:r>
            <a:r>
              <a:rPr lang="zh-TW" altLang="zh-TW" b="1" dirty="0" smtClean="0"/>
              <a:t>目前我國尚未認證電子煙是戒菸輔助器材，請民眾切勿相信。</a:t>
            </a:r>
            <a:endParaRPr lang="en-US" altLang="zh-TW" b="1" dirty="0" smtClean="0"/>
          </a:p>
          <a:p>
            <a:endParaRPr lang="en-US" altLang="zh-TW" dirty="0" smtClean="0">
              <a:latin typeface="Arial" panose="020B0604020202020204" pitchFamily="34" charset="0"/>
            </a:endParaRPr>
          </a:p>
          <a:p>
            <a:endParaRPr lang="en-US" altLang="zh-TW" dirty="0" smtClean="0">
              <a:latin typeface="Arial" panose="020B0604020202020204" pitchFamily="34" charset="0"/>
            </a:endParaRPr>
          </a:p>
          <a:p>
            <a:endParaRPr lang="en-US" altLang="zh-TW" dirty="0" smtClean="0">
              <a:latin typeface="Arial" panose="020B0604020202020204" pitchFamily="34" charset="0"/>
            </a:endParaRPr>
          </a:p>
          <a:p>
            <a:r>
              <a:rPr lang="zh-TW" altLang="en-US" dirty="0" smtClean="0">
                <a:latin typeface="Arial" panose="020B0604020202020204" pitchFamily="34" charset="0"/>
              </a:rPr>
              <a:t>資料來源</a:t>
            </a:r>
            <a:r>
              <a:rPr lang="en-US" altLang="zh-TW" dirty="0" smtClean="0">
                <a:latin typeface="Arial" panose="020B0604020202020204" pitchFamily="34" charset="0"/>
              </a:rPr>
              <a:t>:</a:t>
            </a:r>
          </a:p>
          <a:p>
            <a:r>
              <a:rPr lang="en-US" altLang="zh-TW" dirty="0" smtClean="0">
                <a:latin typeface="Arial" panose="020B0604020202020204" pitchFamily="34" charset="0"/>
              </a:rPr>
              <a:t>1.https://www.hpa.gov.tw/Pages/Detail.aspx?nodeid=127&amp;pid=7577</a:t>
            </a:r>
          </a:p>
          <a:p>
            <a:r>
              <a:rPr lang="en-US" altLang="zh-TW" dirty="0" smtClean="0">
                <a:latin typeface="Arial" panose="020B0604020202020204" pitchFamily="34" charset="0"/>
              </a:rPr>
              <a:t>2. 1050324</a:t>
            </a:r>
            <a:r>
              <a:rPr lang="zh-TW" altLang="en-US" dirty="0" smtClean="0">
                <a:latin typeface="Arial" panose="020B0604020202020204" pitchFamily="34" charset="0"/>
              </a:rPr>
              <a:t>電子煙防制知能</a:t>
            </a:r>
            <a:r>
              <a:rPr lang="en-US" altLang="zh-TW" dirty="0" smtClean="0">
                <a:latin typeface="Arial" panose="020B0604020202020204" pitchFamily="34" charset="0"/>
              </a:rPr>
              <a:t>(</a:t>
            </a:r>
            <a:r>
              <a:rPr lang="zh-TW" altLang="en-US" dirty="0" smtClean="0">
                <a:latin typeface="Arial" panose="020B0604020202020204" pitchFamily="34" charset="0"/>
              </a:rPr>
              <a:t>衛生福利部</a:t>
            </a:r>
            <a:r>
              <a:rPr lang="en-US" altLang="zh-TW" dirty="0" smtClean="0">
                <a:latin typeface="Arial" panose="020B0604020202020204" pitchFamily="34" charset="0"/>
              </a:rPr>
              <a:t>)</a:t>
            </a:r>
            <a:r>
              <a:rPr lang="zh-TW" altLang="en-US" dirty="0" smtClean="0">
                <a:latin typeface="Arial" panose="020B0604020202020204" pitchFamily="34" charset="0"/>
              </a:rPr>
              <a:t>附檔</a:t>
            </a:r>
            <a:endParaRPr lang="en-US" altLang="zh-TW" dirty="0" smtClean="0">
              <a:latin typeface="Arial" panose="020B0604020202020204" pitchFamily="34" charset="0"/>
            </a:endParaRPr>
          </a:p>
          <a:p>
            <a:endParaRPr lang="zh-TW" altLang="en-US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56912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有些人認為吸電子煙沒有產生菸臭味，在室內吸用就不會影響到其他人，電子煙煙霧跟紙菸一樣有二手菸危害，其煙霧可測得大量的丙二醇、甘油、尼古丁、重金屬等，還伴隨著高濃度的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PM2.5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微粒，且在室內環境不易散失，絕對不是賣家所稱的無害的蒸氣或煙霧。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096C3C-E67D-4FB5-B54F-F0832B2D4921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34774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6999E-0F2F-4D2C-B9BB-4BC381ED554F}" type="datetimeFigureOut">
              <a:rPr lang="zh-TW" altLang="en-US" smtClean="0"/>
              <a:t>2022/3/11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854FC-33A3-4DAE-AC1B-5D6054B4C7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52656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6999E-0F2F-4D2C-B9BB-4BC381ED554F}" type="datetimeFigureOut">
              <a:rPr lang="zh-TW" altLang="en-US" smtClean="0"/>
              <a:t>2022/3/11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854FC-33A3-4DAE-AC1B-5D6054B4C7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24874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6999E-0F2F-4D2C-B9BB-4BC381ED554F}" type="datetimeFigureOut">
              <a:rPr lang="zh-TW" altLang="en-US" smtClean="0"/>
              <a:t>2022/3/11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854FC-33A3-4DAE-AC1B-5D6054B4C7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35317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6999E-0F2F-4D2C-B9BB-4BC381ED554F}" type="datetimeFigureOut">
              <a:rPr lang="zh-TW" altLang="en-US" smtClean="0"/>
              <a:t>2022/3/11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854FC-33A3-4DAE-AC1B-5D6054B4C7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08790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6999E-0F2F-4D2C-B9BB-4BC381ED554F}" type="datetimeFigureOut">
              <a:rPr lang="zh-TW" altLang="en-US" smtClean="0"/>
              <a:t>2022/3/11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854FC-33A3-4DAE-AC1B-5D6054B4C7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26809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6999E-0F2F-4D2C-B9BB-4BC381ED554F}" type="datetimeFigureOut">
              <a:rPr lang="zh-TW" altLang="en-US" smtClean="0"/>
              <a:t>2022/3/11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854FC-33A3-4DAE-AC1B-5D6054B4C7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91742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6999E-0F2F-4D2C-B9BB-4BC381ED554F}" type="datetimeFigureOut">
              <a:rPr lang="zh-TW" altLang="en-US" smtClean="0"/>
              <a:t>2022/3/11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854FC-33A3-4DAE-AC1B-5D6054B4C7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63502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6999E-0F2F-4D2C-B9BB-4BC381ED554F}" type="datetimeFigureOut">
              <a:rPr lang="zh-TW" altLang="en-US" smtClean="0"/>
              <a:t>2022/3/11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854FC-33A3-4DAE-AC1B-5D6054B4C7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97065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6999E-0F2F-4D2C-B9BB-4BC381ED554F}" type="datetimeFigureOut">
              <a:rPr lang="zh-TW" altLang="en-US" smtClean="0"/>
              <a:t>2022/3/11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854FC-33A3-4DAE-AC1B-5D6054B4C7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3432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6999E-0F2F-4D2C-B9BB-4BC381ED554F}" type="datetimeFigureOut">
              <a:rPr lang="zh-TW" altLang="en-US" smtClean="0"/>
              <a:t>2022/3/11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854FC-33A3-4DAE-AC1B-5D6054B4C7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58508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6999E-0F2F-4D2C-B9BB-4BC381ED554F}" type="datetimeFigureOut">
              <a:rPr lang="zh-TW" altLang="en-US" smtClean="0"/>
              <a:t>2022/3/11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854FC-33A3-4DAE-AC1B-5D6054B4C7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60267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46999E-0F2F-4D2C-B9BB-4BC381ED554F}" type="datetimeFigureOut">
              <a:rPr lang="zh-TW" altLang="en-US" smtClean="0"/>
              <a:t>2022/3/11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8854FC-33A3-4DAE-AC1B-5D6054B4C7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81914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7.jpeg"/><Relationship Id="rId4" Type="http://schemas.openxmlformats.org/officeDocument/2006/relationships/hyperlink" Target="https://youtu.be/Fu0YmaclJTA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DQago0P2O8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n1GzcOaS94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6iilCEA8YI&amp;feature=emb_logo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QlNk--7NhI&amp;feature=youtu.be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35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hyperlink" Target="https://youtu.be/LoG5q4xnpCI" TargetMode="External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10" Type="http://schemas.openxmlformats.org/officeDocument/2006/relationships/image" Target="../media/image40.png"/><Relationship Id="rId4" Type="http://schemas.openxmlformats.org/officeDocument/2006/relationships/hyperlink" Target="https://www.hpa.gov.tw/Pages/List.aspx?nodeid=444" TargetMode="External"/><Relationship Id="rId9" Type="http://schemas.openxmlformats.org/officeDocument/2006/relationships/image" Target="../media/image3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 noChangeArrowheads="1"/>
          </p:cNvSpPr>
          <p:nvPr>
            <p:ph type="ctrTitle"/>
          </p:nvPr>
        </p:nvSpPr>
        <p:spPr bwMode="auto">
          <a:xfrm>
            <a:off x="1038598" y="1614060"/>
            <a:ext cx="1016555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None/>
            </a:pPr>
            <a:r>
              <a:rPr lang="zh-TW" altLang="en-US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菸</a:t>
            </a:r>
            <a:r>
              <a:rPr lang="zh-TW" altLang="en-US" dirty="0" smtClean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、</a:t>
            </a:r>
            <a:r>
              <a:rPr lang="zh-TW" altLang="en-US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酒</a:t>
            </a:r>
            <a:r>
              <a:rPr lang="zh-TW" altLang="en-US" dirty="0" smtClean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、</a:t>
            </a:r>
            <a:r>
              <a:rPr lang="zh-TW" altLang="en-US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檳</a:t>
            </a:r>
            <a:r>
              <a:rPr lang="zh-TW" altLang="en-US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危害</a:t>
            </a:r>
            <a:r>
              <a:rPr lang="zh-TW" altLang="en-US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防</a:t>
            </a:r>
            <a:r>
              <a:rPr lang="zh-TW" altLang="en-US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制宣導教材</a:t>
            </a:r>
            <a:r>
              <a:rPr lang="en-US" altLang="zh-TW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/>
            </a:r>
            <a:br>
              <a:rPr lang="en-US" altLang="zh-TW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</a:br>
            <a:r>
              <a:rPr lang="zh-TW" altLang="en-US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國小版</a:t>
            </a:r>
            <a:endParaRPr lang="zh-TW" altLang="en-US" sz="600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pic>
        <p:nvPicPr>
          <p:cNvPr id="3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8323" y="4987158"/>
            <a:ext cx="1692275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標題 1"/>
          <p:cNvSpPr txBox="1">
            <a:spLocks/>
          </p:cNvSpPr>
          <p:nvPr/>
        </p:nvSpPr>
        <p:spPr>
          <a:xfrm>
            <a:off x="342516" y="6034725"/>
            <a:ext cx="3273216" cy="595496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>
            <a:normAutofit fontScale="925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Arial" charset="0"/>
                <a:ea typeface="標楷體" pitchFamily="65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Arial" charset="0"/>
                <a:ea typeface="標楷體" pitchFamily="65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Arial" charset="0"/>
                <a:ea typeface="標楷體" pitchFamily="65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Arial" charset="0"/>
                <a:ea typeface="標楷體" pitchFamily="65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Arial" charset="0"/>
                <a:ea typeface="標楷體" pitchFamily="65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Arial" charset="0"/>
                <a:ea typeface="標楷體" pitchFamily="65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Arial" charset="0"/>
                <a:ea typeface="標楷體" pitchFamily="65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Arial" charset="0"/>
                <a:ea typeface="標楷體" pitchFamily="65" charset="-12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2800" b="1" u="sng" spc="50" dirty="0">
                <a:ln w="11430"/>
                <a:solidFill>
                  <a:srgbClr val="FF66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桃園市政府</a:t>
            </a:r>
            <a:r>
              <a:rPr lang="zh-TW" altLang="en-US" sz="2800" b="1" u="sng" spc="50" dirty="0" smtClean="0">
                <a:ln w="11430"/>
                <a:solidFill>
                  <a:srgbClr val="FF66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衛生局製</a:t>
            </a:r>
            <a:endParaRPr lang="zh-TW" altLang="en-US" sz="2800" b="1" u="sng" spc="50" dirty="0">
              <a:ln w="11430"/>
              <a:solidFill>
                <a:srgbClr val="FF66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09506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8812446" y="4466946"/>
            <a:ext cx="980303" cy="6260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967119" y="1461889"/>
            <a:ext cx="3463614" cy="161170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9435697" y="1604037"/>
            <a:ext cx="356982" cy="3295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949091" y="3168281"/>
            <a:ext cx="3481641" cy="161170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/>
          <a:srcRect r="7930"/>
          <a:stretch/>
        </p:blipFill>
        <p:spPr>
          <a:xfrm>
            <a:off x="1123657" y="3330273"/>
            <a:ext cx="3115649" cy="1298011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949091" y="4884966"/>
            <a:ext cx="3481641" cy="161170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4"/>
          <a:srcRect r="6472"/>
          <a:stretch/>
        </p:blipFill>
        <p:spPr>
          <a:xfrm>
            <a:off x="1132086" y="5013065"/>
            <a:ext cx="3107220" cy="1333948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5920473" y="1484615"/>
            <a:ext cx="3750652" cy="162577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5"/>
          <a:srcRect t="6647" r="-2243"/>
          <a:stretch/>
        </p:blipFill>
        <p:spPr>
          <a:xfrm>
            <a:off x="6153374" y="1604037"/>
            <a:ext cx="3383639" cy="1386924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5980827" y="4065043"/>
            <a:ext cx="3690298" cy="176560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6"/>
          <a:srcRect l="2395" t="3620" b="2223"/>
          <a:stretch/>
        </p:blipFill>
        <p:spPr>
          <a:xfrm>
            <a:off x="6204031" y="4249893"/>
            <a:ext cx="3282323" cy="1395900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8938052" y="4390686"/>
            <a:ext cx="497645" cy="409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95574" y="-3626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電子煙的五大危害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7"/>
          <a:stretch>
            <a:fillRect/>
          </a:stretch>
        </p:blipFill>
        <p:spPr>
          <a:xfrm>
            <a:off x="1132086" y="1641967"/>
            <a:ext cx="3115649" cy="1311065"/>
          </a:xfrm>
          <a:prstGeom prst="rect">
            <a:avLst/>
          </a:prstGeom>
        </p:spPr>
      </p:pic>
      <p:pic>
        <p:nvPicPr>
          <p:cNvPr id="16" name="圖片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3542" y="0"/>
            <a:ext cx="12195542" cy="1191599"/>
          </a:xfrm>
          <a:prstGeom prst="rect">
            <a:avLst/>
          </a:prstGeom>
        </p:spPr>
      </p:pic>
      <p:sp>
        <p:nvSpPr>
          <p:cNvPr id="17" name="文字方塊 16"/>
          <p:cNvSpPr txBox="1"/>
          <p:nvPr/>
        </p:nvSpPr>
        <p:spPr>
          <a:xfrm>
            <a:off x="236549" y="194809"/>
            <a:ext cx="91991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電子煙</a:t>
            </a:r>
            <a:r>
              <a:rPr lang="en-US" altLang="zh-TW" sz="4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sz="4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大危害</a:t>
            </a:r>
            <a:endParaRPr lang="zh-TW" altLang="en-US" sz="4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84763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xfrm>
            <a:off x="2035175" y="787401"/>
            <a:ext cx="585788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1E6C8928-EE18-4580-B7B0-47A060A23BD2}" type="slidenum">
              <a:rPr lang="zh-TW" altLang="en-US" sz="1000" b="0">
                <a:solidFill>
                  <a:srgbClr val="FEFFFF"/>
                </a:solidFill>
                <a:latin typeface="Garamond" panose="02020404030301010803" pitchFamily="18" charset="0"/>
              </a:rPr>
              <a:pPr/>
              <a:t>11</a:t>
            </a:fld>
            <a:endParaRPr lang="zh-TW" altLang="en-US" sz="1000" b="0">
              <a:solidFill>
                <a:srgbClr val="FEFFFF"/>
              </a:solidFill>
              <a:latin typeface="Garamond" panose="02020404030301010803" pitchFamily="18" charset="0"/>
            </a:endParaRPr>
          </a:p>
        </p:txBody>
      </p:sp>
      <p:sp>
        <p:nvSpPr>
          <p:cNvPr id="18435" name="文字方塊 6"/>
          <p:cNvSpPr txBox="1">
            <a:spLocks noChangeArrowheads="1"/>
          </p:cNvSpPr>
          <p:nvPr/>
        </p:nvSpPr>
        <p:spPr bwMode="auto">
          <a:xfrm>
            <a:off x="281781" y="6444366"/>
            <a:ext cx="233918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資料來源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國民健康署</a:t>
            </a:r>
          </a:p>
        </p:txBody>
      </p:sp>
      <p:pic>
        <p:nvPicPr>
          <p:cNvPr id="18439" name="圖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07" y="1152526"/>
            <a:ext cx="1312862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電子煙的23事(影片)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50" b="3685"/>
          <a:stretch/>
        </p:blipFill>
        <p:spPr bwMode="auto">
          <a:xfrm>
            <a:off x="2785818" y="1468870"/>
            <a:ext cx="6620364" cy="4556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1286054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0" y="455088"/>
            <a:ext cx="9144000" cy="5984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zh-TW" altLang="en-US" sz="4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電子煙的</a:t>
            </a:r>
            <a:r>
              <a:rPr lang="en-US" altLang="zh-TW" sz="4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23</a:t>
            </a:r>
            <a:r>
              <a:rPr lang="zh-TW" altLang="en-US" sz="4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事</a:t>
            </a:r>
          </a:p>
          <a:p>
            <a:pPr algn="ctr">
              <a:defRPr/>
            </a:pP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95516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73426"/>
          </a:xfrm>
          <a:solidFill>
            <a:srgbClr val="2EB8C2"/>
          </a:solidFill>
        </p:spPr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電子煙釀肺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傷害</a:t>
            </a:r>
            <a:r>
              <a:rPr lang="zh-TW" altLang="en-US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，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年齡最小僅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16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歲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1790" y="1193876"/>
            <a:ext cx="11719631" cy="5014591"/>
          </a:xfrm>
        </p:spPr>
        <p:txBody>
          <a:bodyPr>
            <a:norm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年輕人使用電子煙比例逐年提升，甚至還造成肺傷害。根據國民健康署統計，</a:t>
            </a:r>
            <a:r>
              <a:rPr lang="zh-TW" altLang="en-US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近</a:t>
            </a:r>
            <a:r>
              <a:rPr lang="en-US" altLang="zh-TW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年已有</a:t>
            </a:r>
            <a:r>
              <a:rPr lang="en-US" altLang="zh-TW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例通報疑似電子煙肺傷害個案，其中年齡最小只有</a:t>
            </a:r>
            <a:r>
              <a:rPr lang="en-US" altLang="zh-TW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16</a:t>
            </a:r>
            <a:r>
              <a:rPr lang="zh-TW" altLang="en-US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歲</a:t>
            </a:r>
            <a:r>
              <a:rPr lang="zh-TW" altLang="en-US" b="1" u="sng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b="1" u="sng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經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研究發現，</a:t>
            </a:r>
            <a:r>
              <a:rPr lang="zh-TW" altLang="en-US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煙油含有超過</a:t>
            </a:r>
            <a:r>
              <a:rPr lang="en-US" altLang="zh-TW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41</a:t>
            </a:r>
            <a:r>
              <a:rPr lang="zh-TW" altLang="en-US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種有害、有毒致癌物質等。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部分標榜草莓、香草口味的電子煙，添加的食用香料、香精等雖然能吃，但不代表能吸，因煙油添加物缺乏呼吸毒理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測試。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世界衛生組織（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WHO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）表示，</a:t>
            </a:r>
            <a:r>
              <a:rPr lang="zh-TW" altLang="en-US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許多標榜無尼古丁的煙油，其實都測出含有尼古丁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，且全球每年約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120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萬人因二手菸死亡，其中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15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歲以下的兒童和青少年為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萬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5000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人。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251790" y="6208467"/>
            <a:ext cx="5927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資料來源</a:t>
            </a:r>
            <a:r>
              <a:rPr lang="en-US" altLang="zh-TW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國民健康署</a:t>
            </a:r>
            <a:r>
              <a:rPr lang="en-US" altLang="zh-TW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2022.2.24</a:t>
            </a:r>
            <a:r>
              <a:rPr lang="zh-TW" altLang="en-US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新聞</a:t>
            </a:r>
            <a:endParaRPr lang="zh-TW" altLang="en-US" sz="1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997066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2EB8C2"/>
          </a:solidFill>
        </p:spPr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菸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害防制小學堂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zh-TW" dirty="0" smtClean="0"/>
          </a:p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菸和電子煙是什麼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</a:p>
          <a:p>
            <a:pPr marL="0" indent="0">
              <a:buNone/>
            </a:pP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抽菸或電子煙對我們身體好嗎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</a:p>
          <a:p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拒絕抽菸的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好處有什麼呢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</a:p>
          <a:p>
            <a:endParaRPr lang="en-US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05033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2645616"/>
            <a:ext cx="10515600" cy="1325563"/>
          </a:xfrm>
          <a:solidFill>
            <a:srgbClr val="2EB8C2"/>
          </a:solidFill>
        </p:spPr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拒菸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練功坊</a:t>
            </a:r>
          </a:p>
        </p:txBody>
      </p:sp>
    </p:spTree>
    <p:extLst>
      <p:ext uri="{BB962C8B-B14F-4D97-AF65-F5344CB8AC3E}">
        <p14:creationId xmlns:p14="http://schemas.microsoft.com/office/powerpoint/2010/main" val="3506479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2"/>
          <p:cNvSpPr txBox="1">
            <a:spLocks/>
          </p:cNvSpPr>
          <p:nvPr/>
        </p:nvSpPr>
        <p:spPr>
          <a:xfrm>
            <a:off x="233823" y="1687091"/>
            <a:ext cx="11390239" cy="4064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4400"/>
              </a:lnSpc>
              <a:buFont typeface="Arial" panose="020B0604020202020204" pitchFamily="34" charset="0"/>
              <a:buNone/>
            </a:pP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當朋友跟你說</a:t>
            </a:r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</a:p>
          <a:p>
            <a:pPr>
              <a:lnSpc>
                <a:spcPts val="4400"/>
              </a:lnSpc>
            </a:pP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要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不要來一口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阿，吸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時候很酷喔</a:t>
            </a:r>
            <a:r>
              <a:rPr lang="en-US" altLang="zh-TW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</a:p>
          <a:p>
            <a:pPr marL="0" indent="0">
              <a:lnSpc>
                <a:spcPts val="4400"/>
              </a:lnSpc>
              <a:buNone/>
            </a:pPr>
            <a:endParaRPr lang="en-US" altLang="zh-TW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ts val="4400"/>
              </a:lnSpc>
              <a:buFont typeface="Arial" panose="020B0604020202020204" pitchFamily="34" charset="0"/>
              <a:buNone/>
            </a:pP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同學們抽菸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其實並不酷</a:t>
            </a:r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使出以下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8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招教你拒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菸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</a:p>
          <a:p>
            <a:endParaRPr lang="en-US" altLang="zh-TW" dirty="0"/>
          </a:p>
          <a:p>
            <a:endParaRPr lang="zh-TW" altLang="en-US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286054"/>
          </a:xfrm>
          <a:prstGeom prst="rect">
            <a:avLst/>
          </a:prstGeom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-214688"/>
            <a:ext cx="10515600" cy="1500742"/>
          </a:xfrm>
        </p:spPr>
        <p:txBody>
          <a:bodyPr/>
          <a:lstStyle/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r>
              <a:rPr lang="zh-TW" altLang="en-US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拒</a:t>
            </a:r>
            <a:r>
              <a:rPr lang="zh-TW" altLang="en-US" sz="4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菸演練</a:t>
            </a:r>
            <a:endParaRPr lang="zh-TW" altLang="en-US" sz="4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08928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>
          <a:xfrm>
            <a:off x="4029088" y="9308"/>
            <a:ext cx="10058400" cy="1049650"/>
          </a:xfrm>
        </p:spPr>
        <p:txBody>
          <a:bodyPr/>
          <a:lstStyle/>
          <a:p>
            <a:pPr marL="685800" indent="-685800">
              <a:buFont typeface="Wingdings" panose="05000000000000000000" pitchFamily="2" charset="2"/>
              <a:buChar char="ü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招式一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1177636" y="1338071"/>
            <a:ext cx="10058400" cy="699964"/>
          </a:xfrm>
        </p:spPr>
        <p:txBody>
          <a:bodyPr/>
          <a:lstStyle/>
          <a:p>
            <a:r>
              <a:rPr lang="zh-TW" altLang="zh-TW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告知</a:t>
            </a:r>
            <a:r>
              <a:rPr lang="zh-TW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理由法</a:t>
            </a:r>
            <a:endParaRPr lang="zh-TW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FED2D2-4F78-465A-8476-5171C7E04618}" type="slidenum">
              <a:rPr lang="en-US" altLang="zh-TW" smtClean="0"/>
              <a:pPr>
                <a:defRPr/>
              </a:pPr>
              <a:t>16</a:t>
            </a:fld>
            <a:endParaRPr lang="en-US" altLang="zh-TW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7135"/>
            <a:ext cx="12192000" cy="1113104"/>
          </a:xfrm>
          <a:prstGeom prst="rect">
            <a:avLst/>
          </a:prstGeom>
        </p:spPr>
      </p:pic>
      <p:pic>
        <p:nvPicPr>
          <p:cNvPr id="8" name="圖片 1">
            <a:extLst>
              <a:ext uri="{FF2B5EF4-FFF2-40B4-BE49-F238E27FC236}">
                <a16:creationId xmlns:a16="http://schemas.microsoft.com/office/drawing/2014/main" id="{BC1C9553-21F9-4660-A081-1395B039423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7381" y="3224385"/>
            <a:ext cx="1498288" cy="1454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圖說文字 9"/>
          <p:cNvSpPr/>
          <p:nvPr/>
        </p:nvSpPr>
        <p:spPr>
          <a:xfrm>
            <a:off x="3626143" y="2724259"/>
            <a:ext cx="6384029" cy="559427"/>
          </a:xfrm>
          <a:prstGeom prst="wedgeRectCallout">
            <a:avLst>
              <a:gd name="adj1" fmla="val -57215"/>
              <a:gd name="adj2" fmla="val 44353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「醫生說我對香菸成分過敏，所以不能吸菸。」</a:t>
            </a:r>
          </a:p>
        </p:txBody>
      </p:sp>
      <p:sp>
        <p:nvSpPr>
          <p:cNvPr id="11" name="矩形圖說文字 10"/>
          <p:cNvSpPr/>
          <p:nvPr/>
        </p:nvSpPr>
        <p:spPr>
          <a:xfrm>
            <a:off x="3573926" y="3554868"/>
            <a:ext cx="4915949" cy="646943"/>
          </a:xfrm>
          <a:prstGeom prst="wedgeRectCallout">
            <a:avLst>
              <a:gd name="adj1" fmla="val -57011"/>
              <a:gd name="adj2" fmla="val -12939"/>
            </a:avLst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矩形圖說文字 11"/>
          <p:cNvSpPr/>
          <p:nvPr/>
        </p:nvSpPr>
        <p:spPr>
          <a:xfrm>
            <a:off x="3626143" y="4375106"/>
            <a:ext cx="6231144" cy="642781"/>
          </a:xfrm>
          <a:prstGeom prst="wedgeRectCallout">
            <a:avLst>
              <a:gd name="adj1" fmla="val -58256"/>
              <a:gd name="adj2" fmla="val -32836"/>
            </a:avLst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 12"/>
          <p:cNvSpPr/>
          <p:nvPr/>
        </p:nvSpPr>
        <p:spPr>
          <a:xfrm>
            <a:off x="3517090" y="4465663"/>
            <a:ext cx="63401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「我爸媽管很嚴，要是被他們知道就慘了。」</a:t>
            </a:r>
          </a:p>
        </p:txBody>
      </p:sp>
      <p:sp>
        <p:nvSpPr>
          <p:cNvPr id="14" name="矩形 13"/>
          <p:cNvSpPr/>
          <p:nvPr/>
        </p:nvSpPr>
        <p:spPr>
          <a:xfrm>
            <a:off x="3517090" y="3657993"/>
            <a:ext cx="48013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「吸菸是違法的，你不要害我。」</a:t>
            </a:r>
          </a:p>
        </p:txBody>
      </p:sp>
      <p:sp>
        <p:nvSpPr>
          <p:cNvPr id="15" name="標題 1"/>
          <p:cNvSpPr txBox="1">
            <a:spLocks/>
          </p:cNvSpPr>
          <p:nvPr/>
        </p:nvSpPr>
        <p:spPr>
          <a:xfrm>
            <a:off x="187157" y="164030"/>
            <a:ext cx="10058400" cy="9028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85800" indent="-685800">
              <a:buFont typeface="Wingdings" panose="05000000000000000000" pitchFamily="2" charset="2"/>
              <a:buChar char="ü"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招式一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03092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4604"/>
            <a:ext cx="12192000" cy="972065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28276"/>
            <a:ext cx="10058400" cy="902859"/>
          </a:xfrm>
        </p:spPr>
        <p:txBody>
          <a:bodyPr/>
          <a:lstStyle/>
          <a:p>
            <a:pPr marL="685800" indent="-685800">
              <a:buFont typeface="Wingdings" panose="05000000000000000000" pitchFamily="2" charset="2"/>
              <a:buChar char="ü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招式二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1173760" y="1230007"/>
            <a:ext cx="10515600" cy="565237"/>
          </a:xfrm>
        </p:spPr>
        <p:txBody>
          <a:bodyPr/>
          <a:lstStyle/>
          <a:p>
            <a:r>
              <a:rPr lang="zh-TW" altLang="zh-TW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轉移</a:t>
            </a:r>
            <a:r>
              <a:rPr lang="zh-TW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話題法</a:t>
            </a:r>
            <a:endParaRPr lang="zh-TW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/>
          </a:p>
        </p:txBody>
      </p:sp>
      <p:pic>
        <p:nvPicPr>
          <p:cNvPr id="6" name="圖片 1">
            <a:extLst>
              <a:ext uri="{FF2B5EF4-FFF2-40B4-BE49-F238E27FC236}">
                <a16:creationId xmlns:a16="http://schemas.microsoft.com/office/drawing/2014/main" id="{BC1C9553-21F9-4660-A081-1395B039423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9379" y="3244823"/>
            <a:ext cx="1498288" cy="1454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圖說文字 6"/>
          <p:cNvSpPr/>
          <p:nvPr/>
        </p:nvSpPr>
        <p:spPr>
          <a:xfrm>
            <a:off x="3683702" y="2980060"/>
            <a:ext cx="6517311" cy="698787"/>
          </a:xfrm>
          <a:prstGeom prst="wedgeRectCallout">
            <a:avLst>
              <a:gd name="adj1" fmla="val -57215"/>
              <a:gd name="adj2" fmla="val 44353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「你看，這個點心好好吃喔</a:t>
            </a: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  <a:r>
              <a:rPr lang="zh-TW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要不要試看看</a:t>
            </a: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  <a:r>
              <a:rPr lang="zh-TW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endParaRPr lang="zh-TW" altLang="en-US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矩形圖說文字 7"/>
          <p:cNvSpPr/>
          <p:nvPr/>
        </p:nvSpPr>
        <p:spPr>
          <a:xfrm>
            <a:off x="3707928" y="3852142"/>
            <a:ext cx="6493085" cy="646943"/>
          </a:xfrm>
          <a:prstGeom prst="wedgeRectCallout">
            <a:avLst>
              <a:gd name="adj1" fmla="val -57011"/>
              <a:gd name="adj2" fmla="val -12939"/>
            </a:avLst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3830660" y="3972181"/>
            <a:ext cx="65421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最近有一部卡通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，好有趣唷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你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一定要看喔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</a:p>
        </p:txBody>
      </p:sp>
    </p:spTree>
    <p:extLst>
      <p:ext uri="{BB962C8B-B14F-4D97-AF65-F5344CB8AC3E}">
        <p14:creationId xmlns:p14="http://schemas.microsoft.com/office/powerpoint/2010/main" val="2188098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153297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-10287"/>
            <a:ext cx="10058400" cy="1160312"/>
          </a:xfrm>
        </p:spPr>
        <p:txBody>
          <a:bodyPr/>
          <a:lstStyle/>
          <a:p>
            <a:pPr marL="685800" indent="-685800">
              <a:buFont typeface="Wingdings" panose="05000000000000000000" pitchFamily="2" charset="2"/>
              <a:buChar char="ü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招式三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930479" y="1297119"/>
            <a:ext cx="10515600" cy="565237"/>
          </a:xfrm>
        </p:spPr>
        <p:txBody>
          <a:bodyPr/>
          <a:lstStyle/>
          <a:p>
            <a:r>
              <a:rPr lang="zh-TW" altLang="zh-TW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堅持</a:t>
            </a:r>
            <a:r>
              <a:rPr lang="zh-TW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拒絕法</a:t>
            </a:r>
            <a:endParaRPr lang="zh-TW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/>
          </a:p>
        </p:txBody>
      </p:sp>
      <p:pic>
        <p:nvPicPr>
          <p:cNvPr id="6" name="圖片 1">
            <a:extLst>
              <a:ext uri="{FF2B5EF4-FFF2-40B4-BE49-F238E27FC236}">
                <a16:creationId xmlns:a16="http://schemas.microsoft.com/office/drawing/2014/main" id="{BC1C9553-21F9-4660-A081-1395B039423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991" y="3715843"/>
            <a:ext cx="1498288" cy="1454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圖說文字 6"/>
          <p:cNvSpPr/>
          <p:nvPr/>
        </p:nvSpPr>
        <p:spPr>
          <a:xfrm>
            <a:off x="4014991" y="3316856"/>
            <a:ext cx="6517311" cy="698787"/>
          </a:xfrm>
          <a:prstGeom prst="wedgeRectCallout">
            <a:avLst>
              <a:gd name="adj1" fmla="val -57215"/>
              <a:gd name="adj2" fmla="val 44353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矩形圖說文字 7"/>
          <p:cNvSpPr/>
          <p:nvPr/>
        </p:nvSpPr>
        <p:spPr>
          <a:xfrm>
            <a:off x="4039217" y="4188938"/>
            <a:ext cx="6493085" cy="646943"/>
          </a:xfrm>
          <a:prstGeom prst="wedgeRectCallout">
            <a:avLst>
              <a:gd name="adj1" fmla="val -57011"/>
              <a:gd name="adj2" fmla="val -12939"/>
            </a:avLst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318991" y="3481583"/>
            <a:ext cx="38779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「不行，我真的不想吸。」</a:t>
            </a:r>
          </a:p>
        </p:txBody>
      </p:sp>
      <p:sp>
        <p:nvSpPr>
          <p:cNvPr id="10" name="矩形 9"/>
          <p:cNvSpPr/>
          <p:nvPr/>
        </p:nvSpPr>
        <p:spPr>
          <a:xfrm>
            <a:off x="4318991" y="4258535"/>
            <a:ext cx="35702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「我不做違法的事情。」</a:t>
            </a:r>
          </a:p>
        </p:txBody>
      </p:sp>
    </p:spTree>
    <p:extLst>
      <p:ext uri="{BB962C8B-B14F-4D97-AF65-F5344CB8AC3E}">
        <p14:creationId xmlns:p14="http://schemas.microsoft.com/office/powerpoint/2010/main" val="2764570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028505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58311"/>
            <a:ext cx="10058400" cy="911882"/>
          </a:xfrm>
        </p:spPr>
        <p:txBody>
          <a:bodyPr/>
          <a:lstStyle/>
          <a:p>
            <a:pPr marL="685800" indent="-685800">
              <a:buFont typeface="Wingdings" panose="05000000000000000000" pitchFamily="2" charset="2"/>
              <a:buChar char="ü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招式四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947257" y="1313897"/>
            <a:ext cx="10515600" cy="607182"/>
          </a:xfrm>
        </p:spPr>
        <p:txBody>
          <a:bodyPr/>
          <a:lstStyle/>
          <a:p>
            <a:r>
              <a:rPr lang="zh-TW" altLang="zh-TW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反</a:t>
            </a:r>
            <a:r>
              <a:rPr lang="zh-TW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說服法</a:t>
            </a:r>
            <a:endParaRPr lang="zh-TW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/>
          </a:p>
        </p:txBody>
      </p:sp>
      <p:sp>
        <p:nvSpPr>
          <p:cNvPr id="6" name="矩形圖說文字 5"/>
          <p:cNvSpPr/>
          <p:nvPr/>
        </p:nvSpPr>
        <p:spPr>
          <a:xfrm>
            <a:off x="2874088" y="3591050"/>
            <a:ext cx="9113780" cy="729842"/>
          </a:xfrm>
          <a:prstGeom prst="wedgeRectCallout">
            <a:avLst>
              <a:gd name="adj1" fmla="val -54283"/>
              <a:gd name="adj2" fmla="val -5360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8" name="圖片 1">
            <a:extLst>
              <a:ext uri="{FF2B5EF4-FFF2-40B4-BE49-F238E27FC236}">
                <a16:creationId xmlns:a16="http://schemas.microsoft.com/office/drawing/2014/main" id="{BC1C9553-21F9-4660-A081-1395B039423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937" y="3400746"/>
            <a:ext cx="1498288" cy="1454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/>
          <p:cNvSpPr/>
          <p:nvPr/>
        </p:nvSpPr>
        <p:spPr>
          <a:xfrm>
            <a:off x="2739864" y="3725139"/>
            <a:ext cx="90550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「吸菸會上癮又致癌，而且非常難戒，我不想試</a:t>
            </a:r>
            <a:r>
              <a:rPr lang="zh-TW" altLang="en-US" sz="24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，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你也不要吸啦。」</a:t>
            </a:r>
          </a:p>
        </p:txBody>
      </p:sp>
    </p:spTree>
    <p:extLst>
      <p:ext uri="{BB962C8B-B14F-4D97-AF65-F5344CB8AC3E}">
        <p14:creationId xmlns:p14="http://schemas.microsoft.com/office/powerpoint/2010/main" val="2063522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文字方塊 1"/>
          <p:cNvSpPr txBox="1">
            <a:spLocks noChangeArrowheads="1"/>
          </p:cNvSpPr>
          <p:nvPr/>
        </p:nvSpPr>
        <p:spPr bwMode="auto">
          <a:xfrm>
            <a:off x="1703389" y="6402388"/>
            <a:ext cx="2376487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1200"/>
              <a:t>資料來源</a:t>
            </a:r>
            <a:r>
              <a:rPr lang="en-US" altLang="zh-TW" sz="1200"/>
              <a:t>:</a:t>
            </a:r>
            <a:r>
              <a:rPr lang="zh-TW" altLang="en-US" sz="1200"/>
              <a:t>董氏基金會華文戒菸網</a:t>
            </a:r>
          </a:p>
        </p:txBody>
      </p:sp>
      <p:pic>
        <p:nvPicPr>
          <p:cNvPr id="13315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87" y="810866"/>
            <a:ext cx="5586412" cy="551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0" y="0"/>
            <a:ext cx="12191999" cy="735906"/>
          </a:xfrm>
          <a:prstGeom prst="rect">
            <a:avLst/>
          </a:prstGeom>
          <a:solidFill>
            <a:srgbClr val="2EB8C2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zh-TW" altLang="en-US" sz="45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45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認識菸害</a:t>
            </a:r>
            <a:endParaRPr lang="en-US" altLang="zh-TW" sz="45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defRPr/>
            </a:pPr>
            <a:endParaRPr lang="en-US" altLang="zh-TW" sz="4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319" name="矩形 2"/>
          <p:cNvSpPr>
            <a:spLocks noChangeArrowheads="1"/>
          </p:cNvSpPr>
          <p:nvPr/>
        </p:nvSpPr>
        <p:spPr bwMode="auto">
          <a:xfrm>
            <a:off x="6486337" y="1076107"/>
            <a:ext cx="4507978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TW" altLang="zh-TW" sz="24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紙菸的菸煙中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7,000 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多種化學物質</a:t>
            </a:r>
            <a:r>
              <a:rPr lang="zh-TW" altLang="zh-TW" sz="24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，其中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93 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種致癌成分中有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15 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種被國際癌症研究署列為「第一級致癌物」。</a:t>
            </a:r>
          </a:p>
          <a:p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尼古丁</a:t>
            </a:r>
            <a:r>
              <a:rPr lang="en-US" altLang="zh-TW" sz="20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0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高成癮性物質</a:t>
            </a:r>
            <a:endParaRPr lang="en-US" altLang="zh-TW" sz="2000" b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/>
            <a:r>
              <a:rPr lang="zh-TW" altLang="en-US" sz="2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焦油</a:t>
            </a:r>
            <a:r>
              <a:rPr lang="en-US" altLang="zh-TW" sz="2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主要致癌物</a:t>
            </a:r>
            <a:r>
              <a:rPr lang="en-US" altLang="zh-TW" sz="2000" b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en-US" altLang="zh-TW" sz="20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0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沉積於肺葉、破壞肺泡、導致肺纖維化</a:t>
            </a:r>
            <a:endParaRPr lang="en-US" altLang="zh-TW" sz="2000" b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/>
            <a:r>
              <a:rPr lang="zh-TW" altLang="en-US" sz="2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一氧化碳</a:t>
            </a:r>
            <a:r>
              <a:rPr lang="en-US" altLang="zh-TW" sz="20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0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與紅血球結合率為氧氣的</a:t>
            </a:r>
            <a:r>
              <a:rPr lang="en-US" altLang="zh-TW" sz="20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200</a:t>
            </a:r>
            <a:r>
              <a:rPr lang="zh-TW" altLang="en-US" sz="20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倍</a:t>
            </a:r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3320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8016" y="4767262"/>
            <a:ext cx="1746250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D6C1F4-0EBE-4E94-A241-CF8F9897356C}" type="slidenum">
              <a:rPr lang="en-US" altLang="zh-TW"/>
              <a:pPr>
                <a:defRPr/>
              </a:pPr>
              <a:t>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19017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10387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-39065"/>
            <a:ext cx="10058400" cy="1178067"/>
          </a:xfrm>
        </p:spPr>
        <p:txBody>
          <a:bodyPr/>
          <a:lstStyle/>
          <a:p>
            <a:pPr marL="685800" indent="-685800">
              <a:buFont typeface="Wingdings" panose="05000000000000000000" pitchFamily="2" charset="2"/>
              <a:buChar char="ü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招式五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863367" y="1355842"/>
            <a:ext cx="10515600" cy="514903"/>
          </a:xfrm>
        </p:spPr>
        <p:txBody>
          <a:bodyPr>
            <a:normAutofit lnSpcReduction="10000"/>
          </a:bodyPr>
          <a:lstStyle/>
          <a:p>
            <a:r>
              <a:rPr lang="zh-TW" altLang="zh-TW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反</a:t>
            </a:r>
            <a:r>
              <a:rPr lang="zh-TW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激將法</a:t>
            </a:r>
            <a:endParaRPr lang="zh-TW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/>
          </a:p>
        </p:txBody>
      </p:sp>
      <p:sp>
        <p:nvSpPr>
          <p:cNvPr id="6" name="矩形圖說文字 5"/>
          <p:cNvSpPr/>
          <p:nvPr/>
        </p:nvSpPr>
        <p:spPr>
          <a:xfrm>
            <a:off x="3317119" y="3272425"/>
            <a:ext cx="7292699" cy="587229"/>
          </a:xfrm>
          <a:prstGeom prst="wedgeRectCallout">
            <a:avLst>
              <a:gd name="adj1" fmla="val -54283"/>
              <a:gd name="adj2" fmla="val -5360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1">
            <a:extLst>
              <a:ext uri="{FF2B5EF4-FFF2-40B4-BE49-F238E27FC236}">
                <a16:creationId xmlns:a16="http://schemas.microsoft.com/office/drawing/2014/main" id="{BC1C9553-21F9-4660-A081-1395B039423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176" y="3349383"/>
            <a:ext cx="1498288" cy="1454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3132291" y="3378808"/>
            <a:ext cx="7662354" cy="3744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90170" algn="just">
              <a:lnSpc>
                <a:spcPts val="2200"/>
              </a:lnSpc>
              <a:spcAft>
                <a:spcPts val="0"/>
              </a:spcAft>
            </a:pPr>
            <a:r>
              <a:rPr lang="zh-TW" altLang="zh-TW" sz="2400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「你們說我沒膽量我就吸，那我就真的太沒主見了。」</a:t>
            </a:r>
            <a:endParaRPr lang="zh-TW" altLang="zh-TW" sz="2400" kern="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8" name="矩形圖說文字 7"/>
          <p:cNvSpPr/>
          <p:nvPr/>
        </p:nvSpPr>
        <p:spPr>
          <a:xfrm>
            <a:off x="3317119" y="4157157"/>
            <a:ext cx="7292699" cy="646943"/>
          </a:xfrm>
          <a:prstGeom prst="wedgeRectCallout">
            <a:avLst>
              <a:gd name="adj1" fmla="val -55073"/>
              <a:gd name="adj2" fmla="val -24609"/>
            </a:avLst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132291" y="4293333"/>
            <a:ext cx="6431248" cy="3745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90170" algn="just">
              <a:lnSpc>
                <a:spcPts val="2200"/>
              </a:lnSpc>
              <a:spcAft>
                <a:spcPts val="0"/>
              </a:spcAft>
            </a:pPr>
            <a:r>
              <a:rPr lang="zh-TW" altLang="zh-TW" sz="2400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「你們說我遜我就吸，那我就真的太遜了。」</a:t>
            </a:r>
            <a:endParaRPr lang="zh-TW" altLang="zh-TW" sz="2400" kern="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76461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054443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80000"/>
            <a:ext cx="10058400" cy="929492"/>
          </a:xfrm>
        </p:spPr>
        <p:txBody>
          <a:bodyPr/>
          <a:lstStyle/>
          <a:p>
            <a:pPr marL="685800" indent="-685800">
              <a:buFont typeface="Wingdings" panose="05000000000000000000" pitchFamily="2" charset="2"/>
              <a:buChar char="ü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招式六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1182148" y="1422953"/>
            <a:ext cx="10515600" cy="556848"/>
          </a:xfrm>
        </p:spPr>
        <p:txBody>
          <a:bodyPr>
            <a:normAutofit/>
          </a:bodyPr>
          <a:lstStyle/>
          <a:p>
            <a:r>
              <a:rPr lang="zh-TW" altLang="zh-TW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遠離</a:t>
            </a:r>
            <a:r>
              <a:rPr lang="zh-TW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現場法</a:t>
            </a:r>
            <a:endParaRPr lang="zh-TW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矩形圖說文字 5"/>
          <p:cNvSpPr/>
          <p:nvPr/>
        </p:nvSpPr>
        <p:spPr>
          <a:xfrm>
            <a:off x="4339207" y="3043041"/>
            <a:ext cx="6384029" cy="559427"/>
          </a:xfrm>
          <a:prstGeom prst="wedgeRectCallout">
            <a:avLst>
              <a:gd name="adj1" fmla="val -57215"/>
              <a:gd name="adj2" fmla="val 44353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圖說文字 6"/>
          <p:cNvSpPr/>
          <p:nvPr/>
        </p:nvSpPr>
        <p:spPr>
          <a:xfrm>
            <a:off x="4286990" y="3873650"/>
            <a:ext cx="6436246" cy="646943"/>
          </a:xfrm>
          <a:prstGeom prst="wedgeRectCallout">
            <a:avLst>
              <a:gd name="adj1" fmla="val -56881"/>
              <a:gd name="adj2" fmla="val -19422"/>
            </a:avLst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矩形圖說文字 7"/>
          <p:cNvSpPr/>
          <p:nvPr/>
        </p:nvSpPr>
        <p:spPr>
          <a:xfrm>
            <a:off x="4339207" y="4687978"/>
            <a:ext cx="6231144" cy="642781"/>
          </a:xfrm>
          <a:prstGeom prst="wedgeRectCallout">
            <a:avLst>
              <a:gd name="adj1" fmla="val -57852"/>
              <a:gd name="adj2" fmla="val -45887"/>
            </a:avLst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9" name="圖片 1">
            <a:extLst>
              <a:ext uri="{FF2B5EF4-FFF2-40B4-BE49-F238E27FC236}">
                <a16:creationId xmlns:a16="http://schemas.microsoft.com/office/drawing/2014/main" id="{BC1C9553-21F9-4660-A081-1395B039423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1572" y="3322754"/>
            <a:ext cx="1498288" cy="1454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9"/>
          <p:cNvSpPr/>
          <p:nvPr/>
        </p:nvSpPr>
        <p:spPr>
          <a:xfrm>
            <a:off x="4188950" y="4039605"/>
            <a:ext cx="6123471" cy="3744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90170" algn="just">
              <a:lnSpc>
                <a:spcPts val="2200"/>
              </a:lnSpc>
              <a:spcAft>
                <a:spcPts val="0"/>
              </a:spcAft>
            </a:pPr>
            <a:r>
              <a:rPr lang="zh-TW" altLang="zh-TW" sz="2400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「時間太晚了，我必須回家，我先走了。」</a:t>
            </a:r>
            <a:endParaRPr lang="zh-TW" altLang="zh-TW" sz="2400" kern="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188950" y="3176368"/>
            <a:ext cx="5200142" cy="3744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90170" algn="just">
              <a:lnSpc>
                <a:spcPts val="2200"/>
              </a:lnSpc>
              <a:spcAft>
                <a:spcPts val="0"/>
              </a:spcAft>
            </a:pPr>
            <a:r>
              <a:rPr lang="zh-TW" altLang="zh-TW" sz="2400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「我先打個重要電話，先離開了。」</a:t>
            </a:r>
            <a:endParaRPr lang="zh-TW" altLang="zh-TW" sz="2400" kern="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188950" y="4846380"/>
            <a:ext cx="5600892" cy="3744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90170" algn="just">
              <a:lnSpc>
                <a:spcPts val="2200"/>
              </a:lnSpc>
              <a:spcAft>
                <a:spcPts val="0"/>
              </a:spcAft>
            </a:pPr>
            <a:r>
              <a:rPr lang="zh-TW" altLang="zh-TW" sz="2400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「我覺得身體不舒服，先回家休息了</a:t>
            </a:r>
            <a:r>
              <a:rPr lang="en-US" altLang="zh-TW" sz="2400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!</a:t>
            </a:r>
            <a:r>
              <a:rPr lang="zh-TW" altLang="zh-TW" sz="2400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」</a:t>
            </a:r>
            <a:endParaRPr lang="zh-TW" altLang="zh-TW" sz="2400" kern="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43245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069241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121994"/>
            <a:ext cx="10058400" cy="947247"/>
          </a:xfrm>
        </p:spPr>
        <p:txBody>
          <a:bodyPr/>
          <a:lstStyle/>
          <a:p>
            <a:pPr marL="685800" indent="-685800">
              <a:buFont typeface="Wingdings" panose="05000000000000000000" pitchFamily="2" charset="2"/>
              <a:buChar char="ü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招式七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947257" y="1540399"/>
            <a:ext cx="10515600" cy="573626"/>
          </a:xfrm>
        </p:spPr>
        <p:txBody>
          <a:bodyPr/>
          <a:lstStyle/>
          <a:p>
            <a:r>
              <a:rPr lang="zh-TW" altLang="zh-TW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自我解嘲</a:t>
            </a:r>
            <a:r>
              <a:rPr lang="zh-TW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法</a:t>
            </a:r>
            <a:endParaRPr lang="zh-TW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/>
          </a:p>
        </p:txBody>
      </p:sp>
      <p:sp>
        <p:nvSpPr>
          <p:cNvPr id="6" name="矩形圖說文字 5"/>
          <p:cNvSpPr/>
          <p:nvPr/>
        </p:nvSpPr>
        <p:spPr>
          <a:xfrm>
            <a:off x="4339207" y="3043041"/>
            <a:ext cx="6384029" cy="559427"/>
          </a:xfrm>
          <a:prstGeom prst="wedgeRectCallout">
            <a:avLst>
              <a:gd name="adj1" fmla="val -57215"/>
              <a:gd name="adj2" fmla="val 44353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圖說文字 6"/>
          <p:cNvSpPr/>
          <p:nvPr/>
        </p:nvSpPr>
        <p:spPr>
          <a:xfrm>
            <a:off x="4313098" y="4073215"/>
            <a:ext cx="6436246" cy="646943"/>
          </a:xfrm>
          <a:prstGeom prst="wedgeRectCallout">
            <a:avLst>
              <a:gd name="adj1" fmla="val -56360"/>
              <a:gd name="adj2" fmla="val -28499"/>
            </a:avLst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9" name="圖片 1">
            <a:extLst>
              <a:ext uri="{FF2B5EF4-FFF2-40B4-BE49-F238E27FC236}">
                <a16:creationId xmlns:a16="http://schemas.microsoft.com/office/drawing/2014/main" id="{BC1C9553-21F9-4660-A081-1395B039423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1572" y="3322754"/>
            <a:ext cx="1498288" cy="1454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9"/>
          <p:cNvSpPr/>
          <p:nvPr/>
        </p:nvSpPr>
        <p:spPr>
          <a:xfrm>
            <a:off x="4163288" y="3176368"/>
            <a:ext cx="6139501" cy="3744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90170" algn="just">
              <a:lnSpc>
                <a:spcPts val="2200"/>
              </a:lnSpc>
              <a:spcAft>
                <a:spcPts val="0"/>
              </a:spcAft>
            </a:pPr>
            <a:r>
              <a:rPr lang="zh-TW" altLang="zh-TW" sz="2400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「沒辦法，我就是害怕阿，不要嘗試算了</a:t>
            </a:r>
            <a:r>
              <a:rPr lang="en-US" altLang="zh-TW" sz="2400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!</a:t>
            </a:r>
            <a:r>
              <a:rPr lang="zh-TW" altLang="zh-TW" kern="100" dirty="0">
                <a:solidFill>
                  <a:srgbClr val="00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」</a:t>
            </a:r>
            <a:endParaRPr lang="zh-TW" altLang="zh-TW" sz="16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339207" y="4212020"/>
            <a:ext cx="55098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sz="24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「不行啦，我真的很膽小，不敢試啦</a:t>
            </a:r>
            <a:r>
              <a:rPr lang="en-US" altLang="zh-TW" sz="24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!</a:t>
            </a:r>
            <a:r>
              <a:rPr lang="zh-TW" altLang="zh-TW" sz="24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」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13347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1921"/>
            <a:ext cx="12192000" cy="1046205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-33943"/>
            <a:ext cx="10058400" cy="1115923"/>
          </a:xfrm>
        </p:spPr>
        <p:txBody>
          <a:bodyPr/>
          <a:lstStyle/>
          <a:p>
            <a:pPr marL="685800" indent="-685800">
              <a:buFont typeface="Wingdings" panose="05000000000000000000" pitchFamily="2" charset="2"/>
              <a:buChar char="ü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招式八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9736"/>
          </a:xfrm>
        </p:spPr>
        <p:txBody>
          <a:bodyPr>
            <a:normAutofit lnSpcReduction="10000"/>
          </a:bodyPr>
          <a:lstStyle/>
          <a:p>
            <a:r>
              <a:rPr lang="zh-TW" altLang="zh-TW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友誼</a:t>
            </a:r>
            <a:r>
              <a:rPr lang="zh-TW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勸服法</a:t>
            </a:r>
            <a:endParaRPr lang="zh-TW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/>
          </a:p>
        </p:txBody>
      </p:sp>
      <p:sp>
        <p:nvSpPr>
          <p:cNvPr id="6" name="矩形圖說文字 5"/>
          <p:cNvSpPr/>
          <p:nvPr/>
        </p:nvSpPr>
        <p:spPr>
          <a:xfrm>
            <a:off x="4339207" y="3043041"/>
            <a:ext cx="6384029" cy="559427"/>
          </a:xfrm>
          <a:prstGeom prst="wedgeRectCallout">
            <a:avLst>
              <a:gd name="adj1" fmla="val -57215"/>
              <a:gd name="adj2" fmla="val 44353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圖說文字 6"/>
          <p:cNvSpPr/>
          <p:nvPr/>
        </p:nvSpPr>
        <p:spPr>
          <a:xfrm>
            <a:off x="4313097" y="4073215"/>
            <a:ext cx="7548935" cy="646943"/>
          </a:xfrm>
          <a:prstGeom prst="wedgeRectCallout">
            <a:avLst>
              <a:gd name="adj1" fmla="val -56360"/>
              <a:gd name="adj2" fmla="val -28499"/>
            </a:avLst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8" name="圖片 1">
            <a:extLst>
              <a:ext uri="{FF2B5EF4-FFF2-40B4-BE49-F238E27FC236}">
                <a16:creationId xmlns:a16="http://schemas.microsoft.com/office/drawing/2014/main" id="{BC1C9553-21F9-4660-A081-1395B039423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1572" y="3322754"/>
            <a:ext cx="1498288" cy="1454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/>
          <p:cNvSpPr/>
          <p:nvPr/>
        </p:nvSpPr>
        <p:spPr>
          <a:xfrm>
            <a:off x="4212334" y="3228007"/>
            <a:ext cx="5600892" cy="3744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90170" algn="just">
              <a:lnSpc>
                <a:spcPts val="2200"/>
              </a:lnSpc>
              <a:spcAft>
                <a:spcPts val="0"/>
              </a:spcAft>
            </a:pPr>
            <a:r>
              <a:rPr lang="zh-TW" altLang="zh-TW" sz="2400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「我們是好朋友，我不希望你吸菸啦</a:t>
            </a:r>
            <a:r>
              <a:rPr lang="en-US" altLang="zh-TW" sz="2400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!</a:t>
            </a:r>
            <a:r>
              <a:rPr lang="zh-TW" altLang="zh-TW" sz="2400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」</a:t>
            </a:r>
            <a:endParaRPr lang="zh-TW" altLang="zh-TW" sz="2400" kern="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339207" y="4212020"/>
            <a:ext cx="77203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「不要吸菸啦，這對身體不好，我們都不要嘗試好嗎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</a:p>
        </p:txBody>
      </p:sp>
    </p:spTree>
    <p:extLst>
      <p:ext uri="{BB962C8B-B14F-4D97-AF65-F5344CB8AC3E}">
        <p14:creationId xmlns:p14="http://schemas.microsoft.com/office/powerpoint/2010/main" val="33240690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內容版面配置區 4"/>
          <p:cNvSpPr>
            <a:spLocks noGrp="1"/>
          </p:cNvSpPr>
          <p:nvPr>
            <p:ph idx="1"/>
          </p:nvPr>
        </p:nvSpPr>
        <p:spPr>
          <a:xfrm>
            <a:off x="234559" y="732646"/>
            <a:ext cx="11674156" cy="6125354"/>
          </a:xfrm>
          <a:solidFill>
            <a:schemeClr val="bg1"/>
          </a:solidFill>
          <a:ln>
            <a:noFill/>
          </a:ln>
        </p:spPr>
        <p:txBody>
          <a:bodyPr rtlCol="0">
            <a:noAutofit/>
          </a:bodyPr>
          <a:lstStyle/>
          <a:p>
            <a:pPr marL="0" indent="0">
              <a:buNone/>
              <a:defRPr/>
            </a:pPr>
            <a:endParaRPr lang="en-US" altLang="zh-TW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  <a:defRPr/>
            </a:pPr>
            <a:endParaRPr lang="en-US" altLang="zh-TW" dirty="0" smtClean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buFont typeface="+mj-lt"/>
              <a:buAutoNum type="arabicPeriod"/>
              <a:defRPr/>
            </a:pPr>
            <a:endParaRPr lang="en-US" altLang="zh-TW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buFont typeface="+mj-lt"/>
              <a:buAutoNum type="arabicPeriod"/>
              <a:defRPr/>
            </a:pP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同學抽菸或電子煙是不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好</a:t>
            </a: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的行為，被發現在學校</a:t>
            </a:r>
            <a:r>
              <a: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禁菸場所</a:t>
            </a:r>
            <a:r>
              <a: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吸菸除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假日</a:t>
            </a: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要上課</a:t>
            </a:r>
            <a:r>
              <a: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戒菸教育</a:t>
            </a:r>
            <a:r>
              <a: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外，還會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被罰</a:t>
            </a:r>
            <a:r>
              <a: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2,000</a:t>
            </a: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元至</a:t>
            </a:r>
            <a:r>
              <a: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萬元。</a:t>
            </a:r>
            <a:endParaRPr lang="en-US" altLang="zh-TW" dirty="0" smtClean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buFont typeface="+mj-lt"/>
              <a:buAutoNum type="arabicPeriod"/>
              <a:defRPr/>
            </a:pPr>
            <a:endParaRPr lang="en-US" altLang="zh-TW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buFont typeface="+mj-lt"/>
              <a:buAutoNum type="arabicPeriod"/>
              <a:defRPr/>
            </a:pP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店家賣菸</a:t>
            </a:r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或電子煙</a:t>
            </a: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給你、同學或父母給你菸</a:t>
            </a:r>
            <a:r>
              <a:rPr lang="zh-TW" altLang="en-US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或電子煙</a:t>
            </a: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都是不行，違規的人會被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罰</a:t>
            </a:r>
            <a:r>
              <a: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萬元至</a:t>
            </a:r>
            <a:r>
              <a: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萬元。</a:t>
            </a:r>
            <a:endParaRPr lang="en-US" altLang="zh-TW" dirty="0" smtClean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  <a:defRPr/>
            </a:pPr>
            <a:endParaRPr lang="en-US" altLang="zh-TW" dirty="0" smtClean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  <a:defRPr/>
            </a:pPr>
            <a:endParaRPr lang="en-US" altLang="zh-TW" dirty="0" smtClean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  <a:defRPr/>
            </a:pPr>
            <a:endParaRPr lang="en-US" altLang="zh-TW" dirty="0" smtClean="0">
              <a:solidFill>
                <a:schemeClr val="tx1">
                  <a:lumMod val="75000"/>
                  <a:lumOff val="25000"/>
                </a:schemeClr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marL="0" indent="0">
              <a:buNone/>
              <a:defRPr/>
            </a:pPr>
            <a:endParaRPr lang="en-US" altLang="zh-TW" dirty="0">
              <a:solidFill>
                <a:schemeClr val="tx1">
                  <a:lumMod val="75000"/>
                  <a:lumOff val="25000"/>
                </a:schemeClr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marL="514350" indent="-514350">
              <a:buFont typeface="+mj-lt"/>
              <a:buAutoNum type="arabicPeriod"/>
              <a:defRPr/>
            </a:pPr>
            <a:endParaRPr lang="en-US" altLang="zh-TW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483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xfrm>
            <a:off x="2035175" y="787401"/>
            <a:ext cx="585788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DF4DDDD0-2421-4E84-BCD2-0823FD3DE4BD}" type="slidenum">
              <a:rPr lang="zh-TW" altLang="en-US" sz="1000" b="0">
                <a:solidFill>
                  <a:srgbClr val="FEFFFF"/>
                </a:solidFill>
                <a:latin typeface="Garamond" panose="02020404030301010803" pitchFamily="18" charset="0"/>
              </a:rPr>
              <a:pPr/>
              <a:t>24</a:t>
            </a:fld>
            <a:endParaRPr lang="zh-TW" altLang="en-US" sz="1000" b="0">
              <a:solidFill>
                <a:srgbClr val="FEFFFF"/>
              </a:solidFill>
              <a:latin typeface="Garamond" panose="02020404030301010803" pitchFamily="18" charset="0"/>
            </a:endParaRPr>
          </a:p>
        </p:txBody>
      </p:sp>
      <p:pic>
        <p:nvPicPr>
          <p:cNvPr id="20487" name="圖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9069" y="5906540"/>
            <a:ext cx="1332931" cy="951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2711"/>
            <a:ext cx="12192000" cy="999489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0" y="282778"/>
            <a:ext cx="9144000" cy="59848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zh-TW" altLang="en-US" sz="4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青少年菸害防制</a:t>
            </a:r>
          </a:p>
          <a:p>
            <a:pPr algn="ctr">
              <a:defRPr/>
            </a:pP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554382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0"/>
            <a:ext cx="12192000" cy="1123720"/>
          </a:xfrm>
          <a:prstGeom prst="rect">
            <a:avLst/>
          </a:prstGeom>
          <a:solidFill>
            <a:srgbClr val="2EB8C2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endParaRPr lang="en-US" altLang="zh-TW" sz="49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defRPr/>
            </a:pPr>
            <a:r>
              <a:rPr lang="zh-TW" altLang="en-US" sz="49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青少年</a:t>
            </a:r>
            <a:r>
              <a:rPr lang="zh-TW" altLang="en-US" sz="4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菸害防制</a:t>
            </a:r>
          </a:p>
          <a:p>
            <a:pPr algn="ctr">
              <a:defRPr/>
            </a:pP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內容版面配置區 4"/>
          <p:cNvSpPr>
            <a:spLocks noGrp="1"/>
          </p:cNvSpPr>
          <p:nvPr>
            <p:ph idx="1"/>
          </p:nvPr>
        </p:nvSpPr>
        <p:spPr>
          <a:xfrm>
            <a:off x="540744" y="1572237"/>
            <a:ext cx="10515600" cy="4351338"/>
          </a:xfrm>
          <a:solidFill>
            <a:schemeClr val="bg1"/>
          </a:solidFill>
        </p:spPr>
        <p:txBody>
          <a:bodyPr rtlCol="0">
            <a:normAutofit/>
          </a:bodyPr>
          <a:lstStyle/>
          <a:p>
            <a:pPr marL="91440" indent="-91440">
              <a:defRPr/>
            </a:pP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Q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：未滿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18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歲可以抽菸嗎？</a:t>
            </a:r>
            <a:endParaRPr lang="en-US" altLang="zh-TW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91440" indent="-91440">
              <a:defRPr/>
            </a:pP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當然不行</a:t>
            </a:r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!!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未滿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18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歲者吸菸除了要施以戒菸教育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新細明體" panose="02020500000000000000" pitchFamily="18" charset="-120"/>
              </a:rPr>
              <a:t>，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若在禁菸場所吸菸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新細明體" panose="02020500000000000000" pitchFamily="18" charset="-120"/>
              </a:rPr>
              <a:t>，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將處以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2,000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元至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萬元罰鍰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新細明體" panose="02020500000000000000" pitchFamily="18" charset="-120"/>
              </a:rPr>
              <a:t>。</a:t>
            </a:r>
            <a:endParaRPr lang="en-US" altLang="zh-TW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91440" indent="-91440">
              <a:defRPr/>
            </a:pPr>
            <a:endParaRPr lang="en-US" altLang="zh-TW" dirty="0" smtClean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  <a:defRPr/>
            </a:pPr>
            <a:endParaRPr lang="en-US" altLang="zh-TW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91440" indent="-91440">
              <a:defRPr/>
            </a:pPr>
            <a:r>
              <a: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Q:</a:t>
            </a: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我未滿</a:t>
            </a:r>
            <a:r>
              <a: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18</a:t>
            </a: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歲，同學</a:t>
            </a: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、</a:t>
            </a: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家人或超商店員可不可以給我菸</a:t>
            </a:r>
            <a:r>
              <a: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en-US" altLang="zh-TW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91440" indent="-91440">
              <a:defRPr/>
            </a:pP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當然不行</a:t>
            </a:r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!!</a:t>
            </a: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依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菸害防制法規定不得提供菸品予未滿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18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歲者如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店家販賣菸品予未滿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18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歲者、同學或父母提供菸品都是違法的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新細明體" panose="02020500000000000000" pitchFamily="18" charset="-120"/>
              </a:rPr>
              <a:t>，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違規者將處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萬至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萬元罰鍰</a:t>
            </a: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dirty="0" smtClean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91440" indent="-91440">
              <a:defRPr/>
            </a:pPr>
            <a:endParaRPr lang="zh-TW" altLang="en-US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3825" y="5495925"/>
            <a:ext cx="1908175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8067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2EB8C2"/>
          </a:solidFill>
          <a:ln>
            <a:solidFill>
              <a:schemeClr val="accent3"/>
            </a:solidFill>
          </a:ln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4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青少年菸害防制</a:t>
            </a:r>
            <a:br>
              <a:rPr lang="zh-TW" altLang="en-US" sz="4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620142"/>
            <a:ext cx="10515600" cy="4351338"/>
          </a:xfrm>
        </p:spPr>
        <p:txBody>
          <a:bodyPr/>
          <a:lstStyle/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Q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：小兔的媽媽拿給他一些電子煙，叫他賣給同學賺零用錢，小兔媽媽和小兔這樣的行為是對的嗎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A: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是不對的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!!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依桃園市電子煙危害防制自治</a:t>
            </a: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條例規定不得提供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電子煙</a:t>
            </a: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予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未滿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18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歲</a:t>
            </a: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者，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違規者將處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萬至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萬元罰鍰。</a:t>
            </a:r>
            <a:endParaRPr lang="en-US" altLang="zh-TW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Q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：小兔在網路上賣電子煙，結果就讀國中的阿花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未滿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18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歲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買到了，小兔的行為是對的嗎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</a:p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A: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是不對的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!!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依桃園市電子煙危害防制自治條例規定不得提供電子煙予未滿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18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歲者，違規者將處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萬至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萬元罰鍰。</a:t>
            </a:r>
            <a:endParaRPr lang="en-US" altLang="zh-TW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902793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33CCCC"/>
          </a:solidFill>
        </p:spPr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蔡阿嘎真人版龜兔賽跑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上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：兔子不偷懶，就真的會贏嗎？</a:t>
            </a:r>
          </a:p>
        </p:txBody>
      </p:sp>
      <p:pic>
        <p:nvPicPr>
          <p:cNvPr id="4" name="內容版面配置區 3">
            <a:hlinkClick r:id="rId3"/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b="8022"/>
          <a:stretch/>
        </p:blipFill>
        <p:spPr>
          <a:xfrm>
            <a:off x="1861377" y="1690688"/>
            <a:ext cx="8249002" cy="4288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91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05097"/>
          </a:xfrm>
          <a:solidFill>
            <a:srgbClr val="2EB8C2"/>
          </a:solidFill>
        </p:spPr>
        <p:txBody>
          <a:bodyPr>
            <a:normAutofit fontScale="90000"/>
          </a:bodyPr>
          <a:lstStyle/>
          <a:p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蔡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阿嘎真人版龜兔賽跑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下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：老煙槍兔子下定決心要戒菸了！能順利成功嗎？</a:t>
            </a:r>
            <a:r>
              <a:rPr lang="zh-TW" altLang="en-US" dirty="0"/>
              <a:t/>
            </a:r>
            <a:br>
              <a:rPr lang="zh-TW" altLang="en-US" dirty="0"/>
            </a:br>
            <a:endParaRPr lang="zh-TW" altLang="en-US" dirty="0"/>
          </a:p>
        </p:txBody>
      </p:sp>
      <p:pic>
        <p:nvPicPr>
          <p:cNvPr id="4" name="內容版面配置區 3">
            <a:hlinkClick r:id="rId3"/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599096" y="1517152"/>
            <a:ext cx="9170077" cy="4751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6471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3053241"/>
            <a:ext cx="10515600" cy="1325563"/>
          </a:xfrm>
          <a:solidFill>
            <a:srgbClr val="2EB8C2"/>
          </a:solidFill>
        </p:spPr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檳榔危害防制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9834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2096141-153F-4699-87B0-51AC06280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1C5F94CA-F8D5-4FC1-974C-F03EBE1A2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64D35B-0338-4DA9-AF1D-E1B21F16BA6E}" type="slidenum">
              <a:rPr lang="en-US" altLang="zh-TW" smtClean="0"/>
              <a:pPr>
                <a:defRPr/>
              </a:pPr>
              <a:t>3</a:t>
            </a:fld>
            <a:endParaRPr lang="en-US" altLang="zh-TW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4A7B2E27-8CFC-419C-A28F-33F3EA8567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251" y="329900"/>
            <a:ext cx="8701606" cy="6153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690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62" name="Group 2"/>
          <p:cNvGrpSpPr>
            <a:grpSpLocks/>
          </p:cNvGrpSpPr>
          <p:nvPr/>
        </p:nvGrpSpPr>
        <p:grpSpPr bwMode="auto">
          <a:xfrm>
            <a:off x="5683251" y="3319464"/>
            <a:ext cx="4564063" cy="2982783"/>
            <a:chOff x="2492" y="2365"/>
            <a:chExt cx="2875" cy="1918"/>
          </a:xfrm>
        </p:grpSpPr>
        <p:pic>
          <p:nvPicPr>
            <p:cNvPr id="40980" name="Picture 3" descr="DSCN102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2" y="2365"/>
              <a:ext cx="2836" cy="18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981" name="Line 4"/>
            <p:cNvSpPr>
              <a:spLocks noChangeShapeType="1"/>
            </p:cNvSpPr>
            <p:nvPr/>
          </p:nvSpPr>
          <p:spPr bwMode="auto">
            <a:xfrm flipH="1">
              <a:off x="2928" y="2820"/>
              <a:ext cx="527" cy="20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oval" w="med" len="med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40982" name="Line 5"/>
            <p:cNvSpPr>
              <a:spLocks noChangeShapeType="1"/>
            </p:cNvSpPr>
            <p:nvPr/>
          </p:nvSpPr>
          <p:spPr bwMode="auto">
            <a:xfrm>
              <a:off x="4607" y="3178"/>
              <a:ext cx="433" cy="27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oval" w="med" len="med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40983" name="Line 6"/>
            <p:cNvSpPr>
              <a:spLocks noChangeShapeType="1"/>
            </p:cNvSpPr>
            <p:nvPr/>
          </p:nvSpPr>
          <p:spPr bwMode="auto">
            <a:xfrm flipH="1">
              <a:off x="3493" y="3308"/>
              <a:ext cx="333" cy="68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oval" w="med" len="med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40984" name="Text Box 7"/>
            <p:cNvSpPr txBox="1">
              <a:spLocks noChangeArrowheads="1"/>
            </p:cNvSpPr>
            <p:nvPr/>
          </p:nvSpPr>
          <p:spPr bwMode="auto">
            <a:xfrm>
              <a:off x="2538" y="2899"/>
              <a:ext cx="427" cy="8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zh-TW" altLang="en-US" sz="3200" b="1" dirty="0">
                  <a:solidFill>
                    <a:srgbClr val="CC0000"/>
                  </a:solidFill>
                  <a:latin typeface="Tahoma" panose="020B0604030504040204" pitchFamily="34" charset="0"/>
                  <a:ea typeface="華康儷粗圓" pitchFamily="49" charset="-120"/>
                </a:rPr>
                <a:t>檳榔果</a:t>
              </a:r>
              <a:endParaRPr lang="zh-TW" altLang="en-US" sz="3200" dirty="0">
                <a:solidFill>
                  <a:srgbClr val="CC0000"/>
                </a:solidFill>
                <a:latin typeface="Tahoma" panose="020B0604030504040204" pitchFamily="34" charset="0"/>
                <a:ea typeface="華康儷粗圓" pitchFamily="49" charset="-120"/>
              </a:endParaRPr>
            </a:p>
          </p:txBody>
        </p:sp>
        <p:sp>
          <p:nvSpPr>
            <p:cNvPr id="40985" name="Text Box 8"/>
            <p:cNvSpPr txBox="1">
              <a:spLocks noChangeArrowheads="1"/>
            </p:cNvSpPr>
            <p:nvPr/>
          </p:nvSpPr>
          <p:spPr bwMode="auto">
            <a:xfrm>
              <a:off x="4940" y="3462"/>
              <a:ext cx="427" cy="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zh-TW" altLang="en-US" sz="3200" b="1">
                  <a:solidFill>
                    <a:srgbClr val="CC0000"/>
                  </a:solidFill>
                  <a:latin typeface="Tahoma" panose="020B0604030504040204" pitchFamily="34" charset="0"/>
                  <a:ea typeface="華康儷粗圓" pitchFamily="49" charset="-120"/>
                </a:rPr>
                <a:t>荖花</a:t>
              </a:r>
              <a:endParaRPr lang="zh-TW" altLang="en-US" sz="3200">
                <a:solidFill>
                  <a:srgbClr val="CC0000"/>
                </a:solidFill>
                <a:latin typeface="Tahoma" panose="020B0604030504040204" pitchFamily="34" charset="0"/>
                <a:ea typeface="華康儷粗圓" pitchFamily="49" charset="-120"/>
              </a:endParaRPr>
            </a:p>
          </p:txBody>
        </p:sp>
        <p:sp>
          <p:nvSpPr>
            <p:cNvPr id="40986" name="Text Box 9"/>
            <p:cNvSpPr txBox="1">
              <a:spLocks noChangeArrowheads="1"/>
            </p:cNvSpPr>
            <p:nvPr/>
          </p:nvSpPr>
          <p:spPr bwMode="auto">
            <a:xfrm>
              <a:off x="3168" y="3907"/>
              <a:ext cx="633" cy="3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zh-TW" altLang="en-US" sz="3200" b="1">
                  <a:solidFill>
                    <a:srgbClr val="CC0000"/>
                  </a:solidFill>
                  <a:latin typeface="Tahoma" panose="020B0604030504040204" pitchFamily="34" charset="0"/>
                  <a:ea typeface="華康儷粗圓" pitchFamily="49" charset="-120"/>
                </a:rPr>
                <a:t>紅灰</a:t>
              </a:r>
              <a:endParaRPr lang="zh-TW" altLang="en-US" sz="3200">
                <a:solidFill>
                  <a:srgbClr val="CC0000"/>
                </a:solidFill>
                <a:latin typeface="Tahoma" panose="020B0604030504040204" pitchFamily="34" charset="0"/>
                <a:ea typeface="華康儷粗圓" pitchFamily="49" charset="-120"/>
              </a:endParaRPr>
            </a:p>
          </p:txBody>
        </p:sp>
      </p:grpSp>
      <p:sp>
        <p:nvSpPr>
          <p:cNvPr id="2058" name="Rectangle 10"/>
          <p:cNvSpPr>
            <a:spLocks noRot="1" noChangeArrowheads="1"/>
          </p:cNvSpPr>
          <p:nvPr/>
        </p:nvSpPr>
        <p:spPr bwMode="auto">
          <a:xfrm>
            <a:off x="1955800" y="1628775"/>
            <a:ext cx="84074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20000"/>
              </a:spcBef>
            </a:pPr>
            <a:r>
              <a:rPr kumimoji="1"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檳榔果：富含「檳榔素」及 「檳榔鹼」，這兩種物質會讓口腔長腫瘤並破壞口腔</a:t>
            </a:r>
            <a:endPara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0964" name="Rectangle 12"/>
          <p:cNvSpPr>
            <a:spLocks noRot="1" noChangeArrowheads="1"/>
          </p:cNvSpPr>
          <p:nvPr/>
        </p:nvSpPr>
        <p:spPr bwMode="auto">
          <a:xfrm>
            <a:off x="0" y="10652"/>
            <a:ext cx="12192000" cy="980866"/>
          </a:xfrm>
          <a:prstGeom prst="rect">
            <a:avLst/>
          </a:prstGeom>
          <a:solidFill>
            <a:srgbClr val="2EB8C2"/>
          </a:solidFill>
          <a:ln>
            <a:noFill/>
          </a:ln>
          <a:effectLst/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kumimoji="1" lang="zh-TW" altLang="en-US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檳榔成分</a:t>
            </a:r>
            <a:endParaRPr kumimoji="1" lang="zh-TW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61" name="Rectangle 13"/>
          <p:cNvSpPr>
            <a:spLocks noRot="1" noChangeArrowheads="1"/>
          </p:cNvSpPr>
          <p:nvPr/>
        </p:nvSpPr>
        <p:spPr bwMode="auto">
          <a:xfrm>
            <a:off x="1828800" y="3203575"/>
            <a:ext cx="3675065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20000"/>
              </a:spcBef>
              <a:buFontTx/>
              <a:buChar char="•"/>
            </a:pPr>
            <a:r>
              <a:rPr kumimoji="1"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配料：石灰和荖花是我的好朋友，會讓嘴巴發炎受傷</a:t>
            </a:r>
            <a:endPara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23947419"/>
      </p:ext>
    </p:extLst>
  </p:cSld>
  <p:clrMapOvr>
    <a:masterClrMapping/>
  </p:clrMapOvr>
  <p:transition spd="med">
    <p:random/>
    <p:sndAc>
      <p:stSnd>
        <p:snd r:embed="rId3" name="PROJCTO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" grpId="0" autoUpdateAnimBg="0"/>
      <p:bldP spid="2061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Rot="1" noChangeArrowheads="1"/>
          </p:cNvSpPr>
          <p:nvPr/>
        </p:nvSpPr>
        <p:spPr bwMode="auto">
          <a:xfrm>
            <a:off x="1676400" y="533400"/>
            <a:ext cx="8229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>
              <a:spcBef>
                <a:spcPct val="20000"/>
              </a:spcBef>
              <a:buClrTx/>
              <a:buSzTx/>
              <a:buFontTx/>
              <a:buNone/>
            </a:pPr>
            <a:r>
              <a:rPr kumimoji="1" lang="zh-TW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這樣你還敢吃檳榔嗎</a:t>
            </a:r>
            <a:r>
              <a:rPr kumimoji="1" lang="en-US" altLang="zh-TW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kumimoji="1" lang="zh-TW" altLang="en-US" sz="4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05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kumimoji="1" lang="zh-TW" altLang="en-US" sz="3000" dirty="0">
                <a:latin typeface="Times New Roman" panose="02020603050405020304" pitchFamily="18" charset="0"/>
                <a:ea typeface="新細明體" panose="02020500000000000000" pitchFamily="18" charset="-120"/>
              </a:rPr>
              <a:t>  </a:t>
            </a:r>
          </a:p>
        </p:txBody>
      </p:sp>
      <p:sp>
        <p:nvSpPr>
          <p:cNvPr id="3075" name="Rectangle 3"/>
          <p:cNvSpPr>
            <a:spLocks noRot="1" noChangeArrowheads="1"/>
          </p:cNvSpPr>
          <p:nvPr/>
        </p:nvSpPr>
        <p:spPr bwMode="auto">
          <a:xfrm>
            <a:off x="1428751" y="1637123"/>
            <a:ext cx="8308975" cy="224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20000"/>
              </a:spcBef>
              <a:buFontTx/>
              <a:buChar char="•"/>
            </a:pPr>
            <a:r>
              <a:rPr kumimoji="1" lang="zh-TW" altLang="en-US" sz="4000" b="1" dirty="0">
                <a:solidFill>
                  <a:srgbClr val="33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我的牙齒受傷了</a:t>
            </a:r>
          </a:p>
          <a:p>
            <a:pPr lvl="1">
              <a:lnSpc>
                <a:spcPct val="110000"/>
              </a:lnSpc>
              <a:spcBef>
                <a:spcPct val="20000"/>
              </a:spcBef>
              <a:buFontTx/>
              <a:buChar char="–"/>
            </a:pPr>
            <a:r>
              <a:rPr kumimoji="1"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牙齒變黑、磨損、動搖、牙齦萎縮及牙周病</a:t>
            </a:r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1988" name="Picture 4" descr="C:\My Documents\93年影片超連結教學光碟\菸,檳榔,毒品防治宣導片\使用照片\2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9176" y="0"/>
            <a:ext cx="200342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92" name="Rectangle 20"/>
          <p:cNvSpPr>
            <a:spLocks noRot="1" noChangeArrowheads="1"/>
          </p:cNvSpPr>
          <p:nvPr/>
        </p:nvSpPr>
        <p:spPr bwMode="auto">
          <a:xfrm>
            <a:off x="1679576" y="3698876"/>
            <a:ext cx="4797425" cy="308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20000"/>
              </a:spcBef>
              <a:buFontTx/>
              <a:buChar char="•"/>
            </a:pPr>
            <a:endParaRPr lang="zh-TW" altLang="en-US" sz="2800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pic>
        <p:nvPicPr>
          <p:cNvPr id="41991" name="圖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2014" y="3860801"/>
            <a:ext cx="3451225" cy="214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2" name="圖片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924176"/>
            <a:ext cx="3657600" cy="302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7158039" y="3698875"/>
            <a:ext cx="1349375" cy="457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7507534"/>
      </p:ext>
    </p:extLst>
  </p:cSld>
  <p:clrMapOvr>
    <a:masterClrMapping/>
  </p:clrMapOvr>
  <p:transition spd="med">
    <p:random/>
    <p:sndAc>
      <p:stSnd>
        <p:snd r:embed="rId3" name="PROJCTO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utoUpdateAnimBg="0"/>
      <p:bldP spid="3075" grpId="0" autoUpdateAnimBg="0"/>
      <p:bldP spid="3092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標題 1"/>
          <p:cNvSpPr>
            <a:spLocks noGrp="1"/>
          </p:cNvSpPr>
          <p:nvPr>
            <p:ph type="title"/>
          </p:nvPr>
        </p:nvSpPr>
        <p:spPr>
          <a:xfrm>
            <a:off x="2136775" y="228600"/>
            <a:ext cx="8153400" cy="990600"/>
          </a:xfrm>
        </p:spPr>
        <p:txBody>
          <a:bodyPr/>
          <a:lstStyle/>
          <a:p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這樣你還要吃檳榔嗎？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136775" y="1600201"/>
            <a:ext cx="8153400" cy="154146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可怕的是，檳榔讓我的嘴巴慢慢的長出可怕的東西～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  <a:defRPr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原來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是可怕的</a:t>
            </a:r>
            <a:r>
              <a:rPr lang="zh-TW" altLang="en-US" sz="3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口腔癌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！！</a:t>
            </a:r>
          </a:p>
        </p:txBody>
      </p:sp>
      <p:sp>
        <p:nvSpPr>
          <p:cNvPr id="44036" name="頁尾版面配置區 3"/>
          <p:cNvSpPr>
            <a:spLocks noGrp="1"/>
          </p:cNvSpPr>
          <p:nvPr>
            <p:ph type="ftr" sz="quarter" idx="11"/>
          </p:nvPr>
        </p:nvSpPr>
        <p:spPr bwMode="auto">
          <a:xfrm>
            <a:off x="6213475" y="4235451"/>
            <a:ext cx="4462408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TW" altLang="en-US" sz="2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檳榔本身就是一個致癌物</a:t>
            </a:r>
          </a:p>
        </p:txBody>
      </p:sp>
      <p:sp>
        <p:nvSpPr>
          <p:cNvPr id="44037" name="投影片編號版面配置區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</a:pPr>
            <a:fld id="{890CE38C-BC95-4823-BC42-8F68CE7C76F6}" type="slidenum">
              <a:rPr lang="zh-TW" altLang="en-US">
                <a:solidFill>
                  <a:srgbClr val="FFFFFF"/>
                </a:solidFill>
              </a:rPr>
              <a:pPr>
                <a:lnSpc>
                  <a:spcPct val="80000"/>
                </a:lnSpc>
              </a:pPr>
              <a:t>32</a:t>
            </a:fld>
            <a:endParaRPr lang="zh-TW" altLang="en-US">
              <a:solidFill>
                <a:srgbClr val="FFFFFF"/>
              </a:solidFill>
            </a:endParaRPr>
          </a:p>
        </p:txBody>
      </p:sp>
      <p:pic>
        <p:nvPicPr>
          <p:cNvPr id="44038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114" y="3573464"/>
            <a:ext cx="3089275" cy="205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03270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Rot="1" noChangeArrowheads="1"/>
          </p:cNvSpPr>
          <p:nvPr/>
        </p:nvSpPr>
        <p:spPr bwMode="auto">
          <a:xfrm>
            <a:off x="2133601" y="746126"/>
            <a:ext cx="8080375" cy="329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FontTx/>
              <a:buChar char="•"/>
            </a:pPr>
            <a:r>
              <a:rPr kumimoji="1" lang="zh-TW" altLang="en-US" sz="32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經濟的代價～口袋空空</a:t>
            </a:r>
            <a:endParaRPr kumimoji="1" lang="zh-TW" altLang="en-US" sz="3200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lnSpc>
                <a:spcPct val="130000"/>
              </a:lnSpc>
              <a:spcBef>
                <a:spcPct val="20000"/>
              </a:spcBef>
              <a:buFontTx/>
              <a:buChar char="–"/>
            </a:pPr>
            <a:r>
              <a:rPr kumimoji="1"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亂吐檳榔汁，罰款取締</a:t>
            </a:r>
          </a:p>
          <a:p>
            <a:pPr lvl="1">
              <a:lnSpc>
                <a:spcPct val="130000"/>
              </a:lnSpc>
              <a:spcBef>
                <a:spcPct val="20000"/>
              </a:spcBef>
              <a:buFontTx/>
              <a:buChar char="–"/>
            </a:pP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檳榔價錢昂貴</a:t>
            </a:r>
          </a:p>
          <a:p>
            <a:pPr lvl="1">
              <a:lnSpc>
                <a:spcPct val="130000"/>
              </a:lnSpc>
              <a:spcBef>
                <a:spcPct val="20000"/>
              </a:spcBef>
              <a:buFontTx/>
              <a:buChar char="–"/>
            </a:pP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醫療費用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196" name="Rectangle 4"/>
          <p:cNvSpPr>
            <a:spLocks noRot="1" noChangeArrowheads="1"/>
          </p:cNvSpPr>
          <p:nvPr/>
        </p:nvSpPr>
        <p:spPr bwMode="auto">
          <a:xfrm>
            <a:off x="2130426" y="4038600"/>
            <a:ext cx="8613775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FontTx/>
              <a:buChar char="•"/>
            </a:pPr>
            <a:r>
              <a:rPr kumimoji="1" lang="zh-TW" altLang="en-US" sz="32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社交生活的代價～沒有朋友</a:t>
            </a:r>
          </a:p>
          <a:p>
            <a:pPr lvl="1">
              <a:lnSpc>
                <a:spcPct val="130000"/>
              </a:lnSpc>
              <a:spcBef>
                <a:spcPct val="20000"/>
              </a:spcBef>
              <a:buFontTx/>
              <a:buChar char="–"/>
            </a:pPr>
            <a:r>
              <a:rPr kumimoji="1"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脣紅齒黑，口氣腥臭，朋友遠離我</a:t>
            </a:r>
            <a:r>
              <a:rPr kumimoji="1"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!!</a:t>
            </a:r>
            <a:endParaRPr kumimoji="1"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64065719"/>
      </p:ext>
    </p:extLst>
  </p:cSld>
  <p:clrMapOvr>
    <a:masterClrMapping/>
  </p:clrMapOvr>
  <p:transition spd="med">
    <p:random/>
    <p:sndAc>
      <p:stSnd>
        <p:snd r:embed="rId3" name="PROJCTO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autoUpdateAnimBg="0"/>
      <p:bldP spid="8196" grpId="0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>
          <a:xfrm>
            <a:off x="0" y="2976123"/>
            <a:ext cx="10515600" cy="1325563"/>
          </a:xfrm>
          <a:prstGeom prst="rect">
            <a:avLst/>
          </a:prstGeom>
          <a:solidFill>
            <a:srgbClr val="2EB8C2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飲酒危害防制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9056244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ãå°äººãçåçæå°çµæ">
            <a:extLst>
              <a:ext uri="{FF2B5EF4-FFF2-40B4-BE49-F238E27FC236}">
                <a16:creationId xmlns:a16="http://schemas.microsoft.com/office/drawing/2014/main" id="{554D6A3C-28E4-438A-B6F8-0F06311733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761" l="10000" r="90000">
                        <a14:foregroundMark x1="57333" y1="3009" x2="64000" y2="2124"/>
                        <a14:foregroundMark x1="51333" y1="4779" x2="48667" y2="5664"/>
                        <a14:foregroundMark x1="45167" y1="95044" x2="46167" y2="95752"/>
                        <a14:foregroundMark x1="44500" y1="50088" x2="39167" y2="67965"/>
                        <a14:backgroundMark x1="53667" y1="1239" x2="53667" y2="1239"/>
                        <a14:backgroundMark x1="57333" y1="1239" x2="57333" y2="1239"/>
                        <a14:backgroundMark x1="61500" y1="1239" x2="61500" y2="1239"/>
                        <a14:backgroundMark x1="64000" y1="2301" x2="64000" y2="23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180" t="-1211" r="20216" b="1247"/>
          <a:stretch/>
        </p:blipFill>
        <p:spPr bwMode="auto">
          <a:xfrm>
            <a:off x="4566541" y="1649215"/>
            <a:ext cx="3110573" cy="517289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群組 2"/>
          <p:cNvGrpSpPr/>
          <p:nvPr/>
        </p:nvGrpSpPr>
        <p:grpSpPr>
          <a:xfrm>
            <a:off x="1085956" y="868908"/>
            <a:ext cx="4277406" cy="2181388"/>
            <a:chOff x="152340" y="100182"/>
            <a:chExt cx="4277406" cy="2181388"/>
          </a:xfrm>
        </p:grpSpPr>
        <p:cxnSp>
          <p:nvCxnSpPr>
            <p:cNvPr id="5" name="直線接點 4">
              <a:extLst>
                <a:ext uri="{FF2B5EF4-FFF2-40B4-BE49-F238E27FC236}">
                  <a16:creationId xmlns:a16="http://schemas.microsoft.com/office/drawing/2014/main" id="{A668A0A7-ECAB-4D04-93C5-E65B8F910A59}"/>
                </a:ext>
              </a:extLst>
            </p:cNvPr>
            <p:cNvCxnSpPr/>
            <p:nvPr/>
          </p:nvCxnSpPr>
          <p:spPr>
            <a:xfrm>
              <a:off x="236785" y="675496"/>
              <a:ext cx="2160000" cy="0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8" name="文字方塊 7">
              <a:extLst>
                <a:ext uri="{FF2B5EF4-FFF2-40B4-BE49-F238E27FC236}">
                  <a16:creationId xmlns:a16="http://schemas.microsoft.com/office/drawing/2014/main" id="{5EF84FFB-E2EE-4EC0-8364-F3DB44ACFF87}"/>
                </a:ext>
              </a:extLst>
            </p:cNvPr>
            <p:cNvSpPr txBox="1"/>
            <p:nvPr/>
          </p:nvSpPr>
          <p:spPr>
            <a:xfrm>
              <a:off x="366094" y="100182"/>
              <a:ext cx="259294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3200" b="1" dirty="0">
                  <a:solidFill>
                    <a:schemeClr val="accent6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消化系統</a:t>
              </a:r>
            </a:p>
          </p:txBody>
        </p:sp>
        <p:sp>
          <p:nvSpPr>
            <p:cNvPr id="9" name="文字方塊 8">
              <a:extLst>
                <a:ext uri="{FF2B5EF4-FFF2-40B4-BE49-F238E27FC236}">
                  <a16:creationId xmlns:a16="http://schemas.microsoft.com/office/drawing/2014/main" id="{F46A06CC-E608-4848-A910-5E94C7BED456}"/>
                </a:ext>
              </a:extLst>
            </p:cNvPr>
            <p:cNvSpPr txBox="1"/>
            <p:nvPr/>
          </p:nvSpPr>
          <p:spPr>
            <a:xfrm>
              <a:off x="152340" y="896575"/>
              <a:ext cx="4277406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buFont typeface="Wingdings" panose="05000000000000000000" pitchFamily="2" charset="2"/>
                <a:buChar char="Ø"/>
              </a:pPr>
              <a:r>
                <a:rPr lang="zh-TW" altLang="en-US" sz="2800" dirty="0">
                  <a:solidFill>
                    <a:schemeClr val="accent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胃潰瘍、胃出血</a:t>
              </a:r>
            </a:p>
            <a:p>
              <a:pPr marL="457200" indent="-457200">
                <a:buFont typeface="Wingdings" panose="05000000000000000000" pitchFamily="2" charset="2"/>
                <a:buChar char="Ø"/>
              </a:pPr>
              <a:r>
                <a:rPr lang="zh-TW" altLang="en-US" sz="2800" dirty="0">
                  <a:solidFill>
                    <a:schemeClr val="accent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脂肪肝、肝炎、肝硬化</a:t>
              </a:r>
              <a:endParaRPr lang="en-US" altLang="zh-TW" sz="2800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457200" indent="-457200">
                <a:buFont typeface="Wingdings" panose="05000000000000000000" pitchFamily="2" charset="2"/>
                <a:buChar char="Ø"/>
              </a:pPr>
              <a:r>
                <a:rPr lang="zh-TW" altLang="en-US" sz="2800" dirty="0">
                  <a:solidFill>
                    <a:schemeClr val="accent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急性胰臟炎</a:t>
              </a:r>
            </a:p>
          </p:txBody>
        </p:sp>
      </p:grpSp>
      <p:grpSp>
        <p:nvGrpSpPr>
          <p:cNvPr id="30" name="群組 29"/>
          <p:cNvGrpSpPr/>
          <p:nvPr/>
        </p:nvGrpSpPr>
        <p:grpSpPr>
          <a:xfrm>
            <a:off x="7677696" y="2680050"/>
            <a:ext cx="2886156" cy="1665061"/>
            <a:chOff x="236785" y="100182"/>
            <a:chExt cx="2886156" cy="1665061"/>
          </a:xfrm>
        </p:grpSpPr>
        <p:cxnSp>
          <p:nvCxnSpPr>
            <p:cNvPr id="31" name="直線接點 30">
              <a:extLst>
                <a:ext uri="{FF2B5EF4-FFF2-40B4-BE49-F238E27FC236}">
                  <a16:creationId xmlns:a16="http://schemas.microsoft.com/office/drawing/2014/main" id="{A668A0A7-ECAB-4D04-93C5-E65B8F910A59}"/>
                </a:ext>
              </a:extLst>
            </p:cNvPr>
            <p:cNvCxnSpPr/>
            <p:nvPr/>
          </p:nvCxnSpPr>
          <p:spPr>
            <a:xfrm>
              <a:off x="236785" y="675496"/>
              <a:ext cx="2160000" cy="0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32" name="文字方塊 31">
              <a:extLst>
                <a:ext uri="{FF2B5EF4-FFF2-40B4-BE49-F238E27FC236}">
                  <a16:creationId xmlns:a16="http://schemas.microsoft.com/office/drawing/2014/main" id="{5EF84FFB-E2EE-4EC0-8364-F3DB44ACFF87}"/>
                </a:ext>
              </a:extLst>
            </p:cNvPr>
            <p:cNvSpPr txBox="1"/>
            <p:nvPr/>
          </p:nvSpPr>
          <p:spPr>
            <a:xfrm>
              <a:off x="578872" y="100182"/>
              <a:ext cx="153890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3200" b="1" dirty="0">
                  <a:solidFill>
                    <a:schemeClr val="accent6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心血管</a:t>
              </a:r>
            </a:p>
          </p:txBody>
        </p:sp>
        <p:sp>
          <p:nvSpPr>
            <p:cNvPr id="33" name="文字方塊 32">
              <a:extLst>
                <a:ext uri="{FF2B5EF4-FFF2-40B4-BE49-F238E27FC236}">
                  <a16:creationId xmlns:a16="http://schemas.microsoft.com/office/drawing/2014/main" id="{F46A06CC-E608-4848-A910-5E94C7BED456}"/>
                </a:ext>
              </a:extLst>
            </p:cNvPr>
            <p:cNvSpPr txBox="1"/>
            <p:nvPr/>
          </p:nvSpPr>
          <p:spPr>
            <a:xfrm>
              <a:off x="236785" y="811136"/>
              <a:ext cx="288615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buFont typeface="Wingdings" panose="05000000000000000000" pitchFamily="2" charset="2"/>
                <a:buChar char="Ø"/>
              </a:pPr>
              <a:r>
                <a:rPr lang="zh-TW" altLang="en-US" sz="2800" dirty="0">
                  <a:solidFill>
                    <a:schemeClr val="accent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高血壓</a:t>
              </a:r>
              <a:endParaRPr lang="en-US" altLang="zh-TW" sz="2800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457200" indent="-457200">
                <a:buFont typeface="Wingdings" panose="05000000000000000000" pitchFamily="2" charset="2"/>
                <a:buChar char="Ø"/>
              </a:pPr>
              <a:r>
                <a:rPr lang="zh-TW" altLang="en-US" sz="2800" dirty="0">
                  <a:solidFill>
                    <a:schemeClr val="accent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心肌病變</a:t>
              </a:r>
            </a:p>
          </p:txBody>
        </p:sp>
      </p:grpSp>
      <p:grpSp>
        <p:nvGrpSpPr>
          <p:cNvPr id="34" name="群組 33"/>
          <p:cNvGrpSpPr/>
          <p:nvPr/>
        </p:nvGrpSpPr>
        <p:grpSpPr>
          <a:xfrm>
            <a:off x="7919571" y="915911"/>
            <a:ext cx="2886156" cy="1674522"/>
            <a:chOff x="236785" y="90721"/>
            <a:chExt cx="2886156" cy="1674522"/>
          </a:xfrm>
        </p:grpSpPr>
        <p:cxnSp>
          <p:nvCxnSpPr>
            <p:cNvPr id="35" name="直線接點 34">
              <a:extLst>
                <a:ext uri="{FF2B5EF4-FFF2-40B4-BE49-F238E27FC236}">
                  <a16:creationId xmlns:a16="http://schemas.microsoft.com/office/drawing/2014/main" id="{A668A0A7-ECAB-4D04-93C5-E65B8F910A59}"/>
                </a:ext>
              </a:extLst>
            </p:cNvPr>
            <p:cNvCxnSpPr/>
            <p:nvPr/>
          </p:nvCxnSpPr>
          <p:spPr>
            <a:xfrm>
              <a:off x="236785" y="675496"/>
              <a:ext cx="2160000" cy="0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36" name="文字方塊 35">
              <a:extLst>
                <a:ext uri="{FF2B5EF4-FFF2-40B4-BE49-F238E27FC236}">
                  <a16:creationId xmlns:a16="http://schemas.microsoft.com/office/drawing/2014/main" id="{5EF84FFB-E2EE-4EC0-8364-F3DB44ACFF87}"/>
                </a:ext>
              </a:extLst>
            </p:cNvPr>
            <p:cNvSpPr txBox="1"/>
            <p:nvPr/>
          </p:nvSpPr>
          <p:spPr>
            <a:xfrm>
              <a:off x="404055" y="90721"/>
              <a:ext cx="18254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3200" b="1" dirty="0">
                  <a:solidFill>
                    <a:schemeClr val="accent6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新陳代謝</a:t>
              </a:r>
            </a:p>
          </p:txBody>
        </p:sp>
        <p:sp>
          <p:nvSpPr>
            <p:cNvPr id="37" name="文字方塊 36">
              <a:extLst>
                <a:ext uri="{FF2B5EF4-FFF2-40B4-BE49-F238E27FC236}">
                  <a16:creationId xmlns:a16="http://schemas.microsoft.com/office/drawing/2014/main" id="{F46A06CC-E608-4848-A910-5E94C7BED456}"/>
                </a:ext>
              </a:extLst>
            </p:cNvPr>
            <p:cNvSpPr txBox="1"/>
            <p:nvPr/>
          </p:nvSpPr>
          <p:spPr>
            <a:xfrm>
              <a:off x="236785" y="811136"/>
              <a:ext cx="288615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buFont typeface="Wingdings" panose="05000000000000000000" pitchFamily="2" charset="2"/>
                <a:buChar char="Ø"/>
              </a:pPr>
              <a:r>
                <a:rPr lang="zh-TW" altLang="en-US" sz="2800" dirty="0">
                  <a:solidFill>
                    <a:schemeClr val="accent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維他命缺乏</a:t>
              </a:r>
              <a:endParaRPr lang="en-US" altLang="zh-TW" sz="2800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457200" indent="-457200">
                <a:buFont typeface="Wingdings" panose="05000000000000000000" pitchFamily="2" charset="2"/>
                <a:buChar char="Ø"/>
              </a:pPr>
              <a:r>
                <a:rPr lang="zh-TW" altLang="en-US" sz="2800" dirty="0">
                  <a:solidFill>
                    <a:schemeClr val="accent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血脂肪增加</a:t>
              </a:r>
            </a:p>
          </p:txBody>
        </p:sp>
      </p:grpSp>
      <p:grpSp>
        <p:nvGrpSpPr>
          <p:cNvPr id="39" name="群組 38"/>
          <p:cNvGrpSpPr/>
          <p:nvPr/>
        </p:nvGrpSpPr>
        <p:grpSpPr>
          <a:xfrm>
            <a:off x="1882777" y="3702568"/>
            <a:ext cx="2886156" cy="2105410"/>
            <a:chOff x="236785" y="90721"/>
            <a:chExt cx="2886156" cy="2105410"/>
          </a:xfrm>
        </p:grpSpPr>
        <p:cxnSp>
          <p:nvCxnSpPr>
            <p:cNvPr id="40" name="直線接點 39">
              <a:extLst>
                <a:ext uri="{FF2B5EF4-FFF2-40B4-BE49-F238E27FC236}">
                  <a16:creationId xmlns:a16="http://schemas.microsoft.com/office/drawing/2014/main" id="{A668A0A7-ECAB-4D04-93C5-E65B8F910A59}"/>
                </a:ext>
              </a:extLst>
            </p:cNvPr>
            <p:cNvCxnSpPr/>
            <p:nvPr/>
          </p:nvCxnSpPr>
          <p:spPr>
            <a:xfrm>
              <a:off x="236785" y="675496"/>
              <a:ext cx="2160000" cy="0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41" name="文字方塊 40">
              <a:extLst>
                <a:ext uri="{FF2B5EF4-FFF2-40B4-BE49-F238E27FC236}">
                  <a16:creationId xmlns:a16="http://schemas.microsoft.com/office/drawing/2014/main" id="{5EF84FFB-E2EE-4EC0-8364-F3DB44ACFF87}"/>
                </a:ext>
              </a:extLst>
            </p:cNvPr>
            <p:cNvSpPr txBox="1"/>
            <p:nvPr/>
          </p:nvSpPr>
          <p:spPr>
            <a:xfrm>
              <a:off x="404055" y="90721"/>
              <a:ext cx="18254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3200" b="1" dirty="0">
                  <a:solidFill>
                    <a:schemeClr val="accent6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中樞神經</a:t>
              </a:r>
            </a:p>
          </p:txBody>
        </p:sp>
        <p:sp>
          <p:nvSpPr>
            <p:cNvPr id="42" name="文字方塊 41">
              <a:extLst>
                <a:ext uri="{FF2B5EF4-FFF2-40B4-BE49-F238E27FC236}">
                  <a16:creationId xmlns:a16="http://schemas.microsoft.com/office/drawing/2014/main" id="{F46A06CC-E608-4848-A910-5E94C7BED456}"/>
                </a:ext>
              </a:extLst>
            </p:cNvPr>
            <p:cNvSpPr txBox="1"/>
            <p:nvPr/>
          </p:nvSpPr>
          <p:spPr>
            <a:xfrm>
              <a:off x="236785" y="811136"/>
              <a:ext cx="2886156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buFont typeface="Wingdings" panose="05000000000000000000" pitchFamily="2" charset="2"/>
                <a:buChar char="Ø"/>
              </a:pPr>
              <a:r>
                <a:rPr lang="zh-TW" altLang="en-US" sz="2800" dirty="0">
                  <a:solidFill>
                    <a:schemeClr val="accent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失智症</a:t>
              </a:r>
              <a:endParaRPr lang="en-US" altLang="zh-TW" sz="2800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457200" indent="-457200">
                <a:buFont typeface="Wingdings" panose="05000000000000000000" pitchFamily="2" charset="2"/>
                <a:buChar char="Ø"/>
              </a:pPr>
              <a:r>
                <a:rPr lang="zh-TW" altLang="en-US" sz="2800" dirty="0">
                  <a:solidFill>
                    <a:schemeClr val="accent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憂鬱症</a:t>
              </a:r>
              <a:endParaRPr lang="en-US" altLang="zh-TW" sz="2800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457200" indent="-457200">
                <a:buFont typeface="Wingdings" panose="05000000000000000000" pitchFamily="2" charset="2"/>
                <a:buChar char="Ø"/>
              </a:pPr>
              <a:r>
                <a:rPr lang="zh-TW" altLang="en-US" sz="2800" dirty="0">
                  <a:solidFill>
                    <a:schemeClr val="accent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幻覺與妄想</a:t>
              </a:r>
            </a:p>
          </p:txBody>
        </p:sp>
      </p:grp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8506452" y="6385021"/>
            <a:ext cx="2057400" cy="365125"/>
          </a:xfrm>
        </p:spPr>
        <p:txBody>
          <a:bodyPr/>
          <a:lstStyle/>
          <a:p>
            <a:fld id="{F20FD5CB-55E6-47B1-940F-6584E44B872D}" type="slidenum">
              <a:rPr lang="en-US" altLang="zh-TW" smtClean="0"/>
              <a:pPr/>
              <a:t>35</a:t>
            </a:fld>
            <a:endParaRPr lang="en-US" altLang="zh-TW"/>
          </a:p>
        </p:txBody>
      </p:sp>
      <p:grpSp>
        <p:nvGrpSpPr>
          <p:cNvPr id="20" name="群組 19"/>
          <p:cNvGrpSpPr/>
          <p:nvPr/>
        </p:nvGrpSpPr>
        <p:grpSpPr>
          <a:xfrm>
            <a:off x="7320783" y="4755273"/>
            <a:ext cx="2886156" cy="1234174"/>
            <a:chOff x="236785" y="100182"/>
            <a:chExt cx="2886156" cy="1234174"/>
          </a:xfrm>
        </p:grpSpPr>
        <p:cxnSp>
          <p:nvCxnSpPr>
            <p:cNvPr id="21" name="直線接點 20">
              <a:extLst>
                <a:ext uri="{FF2B5EF4-FFF2-40B4-BE49-F238E27FC236}">
                  <a16:creationId xmlns:a16="http://schemas.microsoft.com/office/drawing/2014/main" id="{A668A0A7-ECAB-4D04-93C5-E65B8F910A59}"/>
                </a:ext>
              </a:extLst>
            </p:cNvPr>
            <p:cNvCxnSpPr/>
            <p:nvPr/>
          </p:nvCxnSpPr>
          <p:spPr>
            <a:xfrm>
              <a:off x="236785" y="675496"/>
              <a:ext cx="2160000" cy="0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22" name="文字方塊 21">
              <a:extLst>
                <a:ext uri="{FF2B5EF4-FFF2-40B4-BE49-F238E27FC236}">
                  <a16:creationId xmlns:a16="http://schemas.microsoft.com/office/drawing/2014/main" id="{5EF84FFB-E2EE-4EC0-8364-F3DB44ACFF87}"/>
                </a:ext>
              </a:extLst>
            </p:cNvPr>
            <p:cNvSpPr txBox="1"/>
            <p:nvPr/>
          </p:nvSpPr>
          <p:spPr>
            <a:xfrm>
              <a:off x="578872" y="100182"/>
              <a:ext cx="153890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3200" b="1" dirty="0">
                  <a:solidFill>
                    <a:schemeClr val="accent6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骨骼</a:t>
              </a:r>
            </a:p>
          </p:txBody>
        </p:sp>
        <p:sp>
          <p:nvSpPr>
            <p:cNvPr id="23" name="文字方塊 22">
              <a:extLst>
                <a:ext uri="{FF2B5EF4-FFF2-40B4-BE49-F238E27FC236}">
                  <a16:creationId xmlns:a16="http://schemas.microsoft.com/office/drawing/2014/main" id="{F46A06CC-E608-4848-A910-5E94C7BED456}"/>
                </a:ext>
              </a:extLst>
            </p:cNvPr>
            <p:cNvSpPr txBox="1"/>
            <p:nvPr/>
          </p:nvSpPr>
          <p:spPr>
            <a:xfrm>
              <a:off x="236785" y="811136"/>
              <a:ext cx="28861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buFont typeface="Wingdings" panose="05000000000000000000" pitchFamily="2" charset="2"/>
                <a:buChar char="Ø"/>
              </a:pPr>
              <a:r>
                <a:rPr lang="zh-TW" altLang="en-US" sz="2800" dirty="0">
                  <a:solidFill>
                    <a:schemeClr val="accent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髖關節骨折</a:t>
              </a:r>
            </a:p>
          </p:txBody>
        </p:sp>
      </p:grpSp>
      <p:sp>
        <p:nvSpPr>
          <p:cNvPr id="24" name="Rectangle 2">
            <a:extLst>
              <a:ext uri="{FF2B5EF4-FFF2-40B4-BE49-F238E27FC236}">
                <a16:creationId xmlns:a16="http://schemas.microsoft.com/office/drawing/2014/main" id="{1CB497BF-469E-4BC4-928A-2E858931D95F}"/>
              </a:ext>
            </a:extLst>
          </p:cNvPr>
          <p:cNvSpPr txBox="1">
            <a:spLocks noChangeArrowheads="1"/>
          </p:cNvSpPr>
          <p:nvPr/>
        </p:nvSpPr>
        <p:spPr>
          <a:xfrm>
            <a:off x="1524000" y="115888"/>
            <a:ext cx="9144000" cy="5334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zh-TW" altLang="en-US" sz="4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喝酒的危害</a:t>
            </a:r>
            <a:endParaRPr lang="en-US" altLang="zh-TW" sz="4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6737484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solidFill>
            <a:srgbClr val="33CCCC"/>
          </a:solidFill>
        </p:spPr>
        <p:txBody>
          <a:bodyPr wrap="square" rtlCol="0">
            <a:spAutoFit/>
          </a:bodyPr>
          <a:lstStyle/>
          <a:p>
            <a:r>
              <a:rPr lang="zh-TW" altLang="en-US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拒</a:t>
            </a:r>
            <a:r>
              <a:rPr lang="zh-TW" altLang="en-US" sz="4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賣酒予未滿</a:t>
            </a:r>
            <a:r>
              <a:rPr lang="en-US" altLang="zh-TW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18</a:t>
            </a:r>
            <a:r>
              <a:rPr lang="zh-TW" altLang="en-US" sz="4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歲者！</a:t>
            </a:r>
            <a:r>
              <a:rPr lang="zh-TW" altLang="en-US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！</a:t>
            </a:r>
            <a:r>
              <a:rPr lang="zh-TW" altLang="en-US" sz="4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！保護</a:t>
            </a:r>
            <a:r>
              <a:rPr lang="zh-TW" altLang="en-US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兒童及青少年</a:t>
            </a:r>
          </a:p>
        </p:txBody>
      </p:sp>
      <p:sp>
        <p:nvSpPr>
          <p:cNvPr id="3" name="文字方塊 2"/>
          <p:cNvSpPr txBox="1"/>
          <p:nvPr/>
        </p:nvSpPr>
        <p:spPr>
          <a:xfrm>
            <a:off x="538403" y="1960508"/>
            <a:ext cx="1030077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" indent="-91440">
              <a:defRPr/>
            </a:pPr>
            <a:r>
              <a:rPr lang="en-US" altLang="zh-TW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Q</a:t>
            </a:r>
            <a:r>
              <a:rPr lang="zh-TW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：小明未滿</a:t>
            </a:r>
            <a:r>
              <a:rPr lang="en-US" altLang="zh-TW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18</a:t>
            </a:r>
            <a:r>
              <a:rPr lang="zh-TW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歲，是否可以飲酒</a:t>
            </a:r>
            <a:r>
              <a:rPr lang="en-US" altLang="zh-TW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en-US" altLang="zh-TW" sz="2800" b="1" dirty="0" smtClean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91440" indent="-91440">
              <a:defRPr/>
            </a:pPr>
            <a:endParaRPr lang="en-US" altLang="zh-TW" sz="28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  <a:r>
              <a:rPr lang="zh-TW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當然不行</a:t>
            </a:r>
            <a:r>
              <a:rPr lang="en-US" altLang="zh-TW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!!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兒童及少年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不可以飲酒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，任何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人不可以供應酒給兒童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及少年，違者將依規定以新臺幣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萬以上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萬元以下處罰。</a:t>
            </a:r>
          </a:p>
        </p:txBody>
      </p:sp>
    </p:spTree>
    <p:extLst>
      <p:ext uri="{BB962C8B-B14F-4D97-AF65-F5344CB8AC3E}">
        <p14:creationId xmlns:p14="http://schemas.microsoft.com/office/powerpoint/2010/main" val="353685259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投影片編號版面配置區 3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34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798" indent="-285692">
              <a:spcBef>
                <a:spcPct val="20000"/>
              </a:spcBef>
              <a:buChar char="–"/>
              <a:defRPr kumimoji="1" sz="2812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2765" indent="-228552">
              <a:spcBef>
                <a:spcPct val="20000"/>
              </a:spcBef>
              <a:buChar char="•"/>
              <a:defRPr kumimoji="1" sz="239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599872" indent="-228552">
              <a:spcBef>
                <a:spcPct val="20000"/>
              </a:spcBef>
              <a:buChar char="–"/>
              <a:defRPr kumimoji="1" sz="1969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6980" indent="-228552">
              <a:spcBef>
                <a:spcPct val="20000"/>
              </a:spcBef>
              <a:buChar char="»"/>
              <a:defRPr kumimoji="1" sz="1969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087" indent="-228552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969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192" indent="-228552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969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8299" indent="-228552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969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5404" indent="-228552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969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E427D586-125B-4CC7-8906-C877D4462FD6}" type="slidenum">
              <a:rPr kumimoji="0" lang="zh-TW" altLang="en-US" sz="1406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  <a:defRPr/>
              </a:pPr>
              <a:t>37</a:t>
            </a:fld>
            <a:endParaRPr kumimoji="0" lang="zh-TW" altLang="en-US" sz="1406">
              <a:solidFill>
                <a:srgbClr val="000000"/>
              </a:solidFill>
            </a:endParaRPr>
          </a:p>
        </p:txBody>
      </p:sp>
      <p:sp>
        <p:nvSpPr>
          <p:cNvPr id="54277" name="文字方塊 5"/>
          <p:cNvSpPr txBox="1">
            <a:spLocks noChangeArrowheads="1"/>
          </p:cNvSpPr>
          <p:nvPr/>
        </p:nvSpPr>
        <p:spPr bwMode="auto">
          <a:xfrm>
            <a:off x="581819" y="6450015"/>
            <a:ext cx="2290763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defTabSz="914353">
              <a:spcBef>
                <a:spcPct val="0"/>
              </a:spcBef>
              <a:buNone/>
              <a:defRPr/>
            </a:pPr>
            <a:r>
              <a:rPr lang="zh-TW" altLang="en-US" sz="16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少女文字W7(P)"/>
              </a:rPr>
              <a:t>資料來源：衛生福利部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0" y="-15999"/>
            <a:ext cx="12192000" cy="702441"/>
          </a:xfrm>
          <a:prstGeom prst="rect">
            <a:avLst/>
          </a:prstGeom>
          <a:solidFill>
            <a:srgbClr val="2EB8C2"/>
          </a:solidFill>
          <a:ln w="12700">
            <a:miter lim="400000"/>
          </a:ln>
          <a:extLst>
            <a:ext uri="{C572A759-6A51-4108-AA02-DFA0A04FC94B}"/>
          </a:extLst>
        </p:spPr>
        <p:txBody>
          <a:bodyPr wrap="square" lIns="92144" tIns="46072" rIns="92144" bIns="46072" anchor="ctr">
            <a:spAutoFit/>
          </a:bodyPr>
          <a:lstStyle>
            <a:lvl1pPr marL="0" marR="0" indent="0" algn="ctr" defTabSz="584200" rtl="0" latinLnBrk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0" b="0" i="0" u="none" strike="noStrike" cap="none" spc="0" baseline="0">
                <a:ln>
                  <a:noFill/>
                </a:ln>
                <a:solidFill>
                  <a:srgbClr val="D93E2B"/>
                </a:solidFill>
                <a:uFillTx/>
                <a:latin typeface="+mn-lt"/>
                <a:ea typeface="+mn-ea"/>
                <a:cs typeface="+mn-cs"/>
                <a:sym typeface="Bodoni SvtyTwo ITC TT-Book"/>
              </a:defRPr>
            </a:lvl1pPr>
            <a:lvl2pPr marL="0" marR="0" indent="228600" algn="ctr" defTabSz="584200" rtl="0" latinLnBrk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0" b="0" i="0" u="none" strike="noStrike" cap="none" spc="0" baseline="0">
                <a:ln>
                  <a:noFill/>
                </a:ln>
                <a:solidFill>
                  <a:srgbClr val="D93E2B"/>
                </a:solidFill>
                <a:uFillTx/>
                <a:latin typeface="+mn-lt"/>
                <a:ea typeface="+mn-ea"/>
                <a:cs typeface="+mn-cs"/>
                <a:sym typeface="Bodoni SvtyTwo ITC TT-Book"/>
              </a:defRPr>
            </a:lvl2pPr>
            <a:lvl3pPr marL="0" marR="0" indent="457200" algn="ctr" defTabSz="584200" rtl="0" latinLnBrk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0" b="0" i="0" u="none" strike="noStrike" cap="none" spc="0" baseline="0">
                <a:ln>
                  <a:noFill/>
                </a:ln>
                <a:solidFill>
                  <a:srgbClr val="D93E2B"/>
                </a:solidFill>
                <a:uFillTx/>
                <a:latin typeface="+mn-lt"/>
                <a:ea typeface="+mn-ea"/>
                <a:cs typeface="+mn-cs"/>
                <a:sym typeface="Bodoni SvtyTwo ITC TT-Book"/>
              </a:defRPr>
            </a:lvl3pPr>
            <a:lvl4pPr marL="0" marR="0" indent="685800" algn="ctr" defTabSz="584200" rtl="0" latinLnBrk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0" b="0" i="0" u="none" strike="noStrike" cap="none" spc="0" baseline="0">
                <a:ln>
                  <a:noFill/>
                </a:ln>
                <a:solidFill>
                  <a:srgbClr val="D93E2B"/>
                </a:solidFill>
                <a:uFillTx/>
                <a:latin typeface="+mn-lt"/>
                <a:ea typeface="+mn-ea"/>
                <a:cs typeface="+mn-cs"/>
                <a:sym typeface="Bodoni SvtyTwo ITC TT-Book"/>
              </a:defRPr>
            </a:lvl4pPr>
            <a:lvl5pPr marL="0" marR="0" indent="914400" algn="ctr" defTabSz="584200" rtl="0" latinLnBrk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0" b="0" i="0" u="none" strike="noStrike" cap="none" spc="0" baseline="0">
                <a:ln>
                  <a:noFill/>
                </a:ln>
                <a:solidFill>
                  <a:srgbClr val="D93E2B"/>
                </a:solidFill>
                <a:uFillTx/>
                <a:latin typeface="+mn-lt"/>
                <a:ea typeface="+mn-ea"/>
                <a:cs typeface="+mn-cs"/>
                <a:sym typeface="Bodoni SvtyTwo ITC TT-Book"/>
              </a:defRPr>
            </a:lvl5pPr>
            <a:lvl6pPr marL="0" marR="0" indent="1143000" algn="ctr" defTabSz="584200" rtl="0" latinLnBrk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0" b="0" i="0" u="none" strike="noStrike" cap="none" spc="0" baseline="0">
                <a:ln>
                  <a:noFill/>
                </a:ln>
                <a:solidFill>
                  <a:srgbClr val="D93E2B"/>
                </a:solidFill>
                <a:uFillTx/>
                <a:latin typeface="+mn-lt"/>
                <a:ea typeface="+mn-ea"/>
                <a:cs typeface="+mn-cs"/>
                <a:sym typeface="Bodoni SvtyTwo ITC TT-Book"/>
              </a:defRPr>
            </a:lvl6pPr>
            <a:lvl7pPr marL="0" marR="0" indent="1371600" algn="ctr" defTabSz="584200" rtl="0" latinLnBrk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0" b="0" i="0" u="none" strike="noStrike" cap="none" spc="0" baseline="0">
                <a:ln>
                  <a:noFill/>
                </a:ln>
                <a:solidFill>
                  <a:srgbClr val="D93E2B"/>
                </a:solidFill>
                <a:uFillTx/>
                <a:latin typeface="+mn-lt"/>
                <a:ea typeface="+mn-ea"/>
                <a:cs typeface="+mn-cs"/>
                <a:sym typeface="Bodoni SvtyTwo ITC TT-Book"/>
              </a:defRPr>
            </a:lvl7pPr>
            <a:lvl8pPr marL="0" marR="0" indent="1600200" algn="ctr" defTabSz="584200" rtl="0" latinLnBrk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0" b="0" i="0" u="none" strike="noStrike" cap="none" spc="0" baseline="0">
                <a:ln>
                  <a:noFill/>
                </a:ln>
                <a:solidFill>
                  <a:srgbClr val="D93E2B"/>
                </a:solidFill>
                <a:uFillTx/>
                <a:latin typeface="+mn-lt"/>
                <a:ea typeface="+mn-ea"/>
                <a:cs typeface="+mn-cs"/>
                <a:sym typeface="Bodoni SvtyTwo ITC TT-Book"/>
              </a:defRPr>
            </a:lvl8pPr>
            <a:lvl9pPr marL="0" marR="0" indent="1828800" algn="ctr" defTabSz="584200" rtl="0" latinLnBrk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0" b="0" i="0" u="none" strike="noStrike" cap="none" spc="0" baseline="0">
                <a:ln>
                  <a:noFill/>
                </a:ln>
                <a:solidFill>
                  <a:srgbClr val="D93E2B"/>
                </a:solidFill>
                <a:uFillTx/>
                <a:latin typeface="+mn-lt"/>
                <a:ea typeface="+mn-ea"/>
                <a:cs typeface="+mn-cs"/>
                <a:sym typeface="Bodoni SvtyTwo ITC TT-Book"/>
              </a:defRPr>
            </a:lvl9pPr>
          </a:lstStyle>
          <a:p>
            <a:pPr algn="l"/>
            <a:r>
              <a:rPr lang="zh-TW" altLang="en-US" sz="4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「菸</a:t>
            </a:r>
            <a:r>
              <a:rPr lang="en-US" altLang="zh-TW" sz="4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+</a:t>
            </a:r>
            <a:r>
              <a:rPr lang="zh-TW" altLang="en-US" sz="4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檳</a:t>
            </a:r>
            <a:r>
              <a:rPr lang="en-US" altLang="zh-TW" sz="4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+</a:t>
            </a:r>
            <a:r>
              <a:rPr lang="zh-TW" altLang="en-US" sz="4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酒」口腔癌機率激增</a:t>
            </a:r>
            <a:r>
              <a:rPr lang="en-US" altLang="zh-TW" sz="4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123</a:t>
            </a:r>
            <a:r>
              <a:rPr lang="zh-TW" altLang="en-US" sz="4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倍</a:t>
            </a:r>
            <a:r>
              <a:rPr lang="en-US" altLang="zh-TW" sz="4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!!</a:t>
            </a:r>
            <a:endParaRPr lang="zh-TW" altLang="en-US" sz="4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8401050" y="5167314"/>
            <a:ext cx="1582738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85" tIns="46792" rIns="89985" bIns="46792" anchor="ctr"/>
          <a:lstStyle>
            <a:lvl1pPr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449263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spcBef>
                <a:spcPts val="700"/>
              </a:spcBef>
              <a:buClr>
                <a:srgbClr val="FF0000"/>
              </a:buClr>
              <a:buNone/>
              <a:defRPr/>
            </a:pPr>
            <a:r>
              <a:rPr kumimoji="0" lang="zh-TW" altLang="en-GB" sz="2812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倍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6743700" y="5133976"/>
            <a:ext cx="1728788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85" tIns="46792" rIns="89985" bIns="46792" anchor="ctr"/>
          <a:lstStyle>
            <a:lvl1pPr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449263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r">
              <a:spcBef>
                <a:spcPts val="700"/>
              </a:spcBef>
              <a:buClr>
                <a:srgbClr val="FF0000"/>
              </a:buClr>
              <a:buNone/>
              <a:defRPr/>
            </a:pPr>
            <a:r>
              <a:rPr kumimoji="0" lang="en-GB" altLang="zh-TW" sz="6609" b="1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123</a:t>
            </a: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2208214" y="5208589"/>
            <a:ext cx="4535487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85" tIns="46792" rIns="89985" bIns="46792" anchor="ctr"/>
          <a:lstStyle>
            <a:lvl1pPr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449263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spcBef>
                <a:spcPts val="700"/>
              </a:spcBef>
              <a:buClr>
                <a:srgbClr val="FF0000"/>
              </a:buClr>
              <a:buNone/>
              <a:defRPr/>
            </a:pPr>
            <a:endParaRPr kumimoji="0" lang="en-GB" altLang="zh-TW" sz="3586" b="1">
              <a:solidFill>
                <a:srgbClr val="0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8401050" y="4221164"/>
            <a:ext cx="1582738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85" tIns="46792" rIns="89985" bIns="46792" anchor="ctr"/>
          <a:lstStyle>
            <a:lvl1pPr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449263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spcBef>
                <a:spcPts val="700"/>
              </a:spcBef>
              <a:buClr>
                <a:srgbClr val="FF0000"/>
              </a:buClr>
              <a:buNone/>
              <a:defRPr/>
            </a:pPr>
            <a:r>
              <a:rPr kumimoji="0" lang="zh-TW" altLang="en-GB" sz="2812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倍</a:t>
            </a: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6743700" y="4149726"/>
            <a:ext cx="1657350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85" tIns="46792" rIns="89985" bIns="46792" anchor="ctr"/>
          <a:lstStyle>
            <a:lvl1pPr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449263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r">
              <a:spcBef>
                <a:spcPts val="700"/>
              </a:spcBef>
              <a:buClr>
                <a:srgbClr val="FF0000"/>
              </a:buClr>
              <a:buNone/>
              <a:defRPr/>
            </a:pPr>
            <a:r>
              <a:rPr kumimoji="0" lang="en-GB" altLang="zh-TW" sz="4430" b="1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89</a:t>
            </a: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2208214" y="4221164"/>
            <a:ext cx="4535487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85" tIns="46792" rIns="89985" bIns="46792" anchor="ctr"/>
          <a:lstStyle>
            <a:lvl1pPr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449263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spcBef>
                <a:spcPts val="700"/>
              </a:spcBef>
              <a:buClr>
                <a:srgbClr val="003399"/>
              </a:buClr>
              <a:buNone/>
              <a:defRPr/>
            </a:pPr>
            <a:r>
              <a:rPr kumimoji="0" lang="zh-TW" altLang="en-GB" sz="225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吸</a:t>
            </a:r>
            <a:r>
              <a:rPr kumimoji="0" lang="zh-TW" altLang="en-US" sz="225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菸</a:t>
            </a:r>
            <a:r>
              <a:rPr kumimoji="0" lang="en-GB" altLang="zh-TW" sz="225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 + </a:t>
            </a:r>
            <a:r>
              <a:rPr kumimoji="0" lang="zh-TW" altLang="en-GB" sz="2250" b="1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嚼檳榔</a:t>
            </a:r>
            <a:endParaRPr kumimoji="0" lang="en-GB" altLang="zh-TW" sz="2250" b="1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8401050" y="3475039"/>
            <a:ext cx="1582738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85" tIns="46792" rIns="89985" bIns="46792" anchor="ctr"/>
          <a:lstStyle>
            <a:lvl1pPr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449263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spcBef>
                <a:spcPts val="700"/>
              </a:spcBef>
              <a:buClr>
                <a:srgbClr val="FF0000"/>
              </a:buClr>
              <a:buNone/>
              <a:defRPr/>
            </a:pPr>
            <a:r>
              <a:rPr kumimoji="0" lang="zh-TW" altLang="en-GB" sz="2812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倍</a:t>
            </a:r>
          </a:p>
        </p:txBody>
      </p:sp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6743700" y="3403601"/>
            <a:ext cx="1657350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85" tIns="46792" rIns="89985" bIns="46792" anchor="ctr"/>
          <a:lstStyle>
            <a:lvl1pPr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449263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r">
              <a:spcBef>
                <a:spcPts val="700"/>
              </a:spcBef>
              <a:buClr>
                <a:srgbClr val="FF0000"/>
              </a:buClr>
              <a:buNone/>
              <a:defRPr/>
            </a:pPr>
            <a:r>
              <a:rPr kumimoji="0" lang="en-GB" altLang="zh-TW" sz="4430" b="1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54</a:t>
            </a:r>
          </a:p>
        </p:txBody>
      </p:sp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2208214" y="3500439"/>
            <a:ext cx="4535487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85" tIns="46792" rIns="89985" bIns="46792" anchor="ctr"/>
          <a:lstStyle>
            <a:lvl1pPr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449263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spcBef>
                <a:spcPts val="700"/>
              </a:spcBef>
              <a:buClr>
                <a:srgbClr val="003399"/>
              </a:buClr>
              <a:buNone/>
              <a:defRPr/>
            </a:pPr>
            <a:r>
              <a:rPr kumimoji="0" lang="zh-TW" altLang="en-GB" sz="225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酗酒</a:t>
            </a:r>
            <a:r>
              <a:rPr kumimoji="0" lang="en-GB" altLang="zh-TW" sz="225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 + </a:t>
            </a:r>
            <a:r>
              <a:rPr kumimoji="0" lang="zh-TW" altLang="en-GB" sz="2250" b="1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嚼檳榔</a:t>
            </a:r>
            <a:endParaRPr kumimoji="0" lang="en-GB" altLang="zh-TW" sz="2250" b="1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7" name="Rectangle 13"/>
          <p:cNvSpPr>
            <a:spLocks noChangeArrowheads="1"/>
          </p:cNvSpPr>
          <p:nvPr/>
        </p:nvSpPr>
        <p:spPr bwMode="auto">
          <a:xfrm>
            <a:off x="8401050" y="2781301"/>
            <a:ext cx="1582738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85" tIns="46792" rIns="89985" bIns="46792" anchor="ctr"/>
          <a:lstStyle>
            <a:lvl1pPr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449263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spcBef>
                <a:spcPts val="700"/>
              </a:spcBef>
              <a:buClr>
                <a:srgbClr val="FF0000"/>
              </a:buClr>
              <a:buNone/>
              <a:defRPr/>
            </a:pPr>
            <a:r>
              <a:rPr kumimoji="0" lang="zh-TW" altLang="en-GB" sz="2812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倍</a:t>
            </a:r>
          </a:p>
        </p:txBody>
      </p:sp>
      <p:sp>
        <p:nvSpPr>
          <p:cNvPr id="18" name="Rectangle 14"/>
          <p:cNvSpPr>
            <a:spLocks noChangeArrowheads="1"/>
          </p:cNvSpPr>
          <p:nvPr/>
        </p:nvSpPr>
        <p:spPr bwMode="auto">
          <a:xfrm>
            <a:off x="6743700" y="2754314"/>
            <a:ext cx="1657350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85" tIns="46792" rIns="89985" bIns="46792" anchor="ctr"/>
          <a:lstStyle>
            <a:lvl1pPr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449263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r">
              <a:spcBef>
                <a:spcPts val="700"/>
              </a:spcBef>
              <a:buClr>
                <a:srgbClr val="FF0000"/>
              </a:buClr>
              <a:buNone/>
              <a:defRPr/>
            </a:pPr>
            <a:r>
              <a:rPr kumimoji="0" lang="en-GB" altLang="zh-TW" sz="4430" b="1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28</a:t>
            </a:r>
          </a:p>
        </p:txBody>
      </p:sp>
      <p:sp>
        <p:nvSpPr>
          <p:cNvPr id="19" name="Rectangle 15"/>
          <p:cNvSpPr>
            <a:spLocks noChangeArrowheads="1"/>
          </p:cNvSpPr>
          <p:nvPr/>
        </p:nvSpPr>
        <p:spPr bwMode="auto">
          <a:xfrm>
            <a:off x="2208214" y="2827339"/>
            <a:ext cx="4535487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85" tIns="46792" rIns="89985" bIns="46792" anchor="ctr"/>
          <a:lstStyle>
            <a:lvl1pPr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449263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spcBef>
                <a:spcPts val="700"/>
              </a:spcBef>
              <a:buClr>
                <a:srgbClr val="FF0000"/>
              </a:buClr>
              <a:buNone/>
              <a:defRPr/>
            </a:pPr>
            <a:r>
              <a:rPr kumimoji="0" lang="zh-TW" altLang="en-GB" sz="225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嚼檳榔</a:t>
            </a:r>
            <a:endParaRPr kumimoji="0" lang="en-GB" altLang="zh-TW" sz="2250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0" name="Rectangle 16"/>
          <p:cNvSpPr>
            <a:spLocks noChangeArrowheads="1"/>
          </p:cNvSpPr>
          <p:nvPr/>
        </p:nvSpPr>
        <p:spPr bwMode="auto">
          <a:xfrm>
            <a:off x="8401050" y="2133601"/>
            <a:ext cx="1582738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85" tIns="46792" rIns="89985" bIns="46792" anchor="ctr"/>
          <a:lstStyle>
            <a:lvl1pPr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449263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spcBef>
                <a:spcPts val="700"/>
              </a:spcBef>
              <a:buClr>
                <a:srgbClr val="FF0000"/>
              </a:buClr>
              <a:buNone/>
              <a:defRPr/>
            </a:pPr>
            <a:r>
              <a:rPr kumimoji="0" lang="zh-TW" altLang="en-GB" sz="2812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倍</a:t>
            </a:r>
          </a:p>
        </p:txBody>
      </p:sp>
      <p:sp>
        <p:nvSpPr>
          <p:cNvPr id="21" name="Rectangle 17"/>
          <p:cNvSpPr>
            <a:spLocks noChangeArrowheads="1"/>
          </p:cNvSpPr>
          <p:nvPr/>
        </p:nvSpPr>
        <p:spPr bwMode="auto">
          <a:xfrm>
            <a:off x="6743700" y="2106614"/>
            <a:ext cx="1657350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85" tIns="46792" rIns="89985" bIns="46792" anchor="ctr"/>
          <a:lstStyle>
            <a:lvl1pPr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449263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r">
              <a:spcBef>
                <a:spcPts val="700"/>
              </a:spcBef>
              <a:buClr>
                <a:srgbClr val="FF0000"/>
              </a:buClr>
              <a:buNone/>
              <a:defRPr/>
            </a:pPr>
            <a:r>
              <a:rPr kumimoji="0" lang="en-GB" altLang="zh-TW" sz="443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1</a:t>
            </a:r>
          </a:p>
        </p:txBody>
      </p:sp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2208214" y="2224089"/>
            <a:ext cx="4535487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85" tIns="46792" rIns="89985" bIns="46792" anchor="ctr"/>
          <a:lstStyle>
            <a:lvl1pPr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449263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spcBef>
                <a:spcPts val="700"/>
              </a:spcBef>
              <a:buClr>
                <a:srgbClr val="003399"/>
              </a:buClr>
              <a:buNone/>
              <a:defRPr/>
            </a:pPr>
            <a:r>
              <a:rPr kumimoji="0" lang="zh-TW" altLang="en-GB" sz="225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無不良嗜好</a:t>
            </a:r>
          </a:p>
        </p:txBody>
      </p:sp>
      <p:sp>
        <p:nvSpPr>
          <p:cNvPr id="23" name="Rectangle 19"/>
          <p:cNvSpPr>
            <a:spLocks noChangeArrowheads="1"/>
          </p:cNvSpPr>
          <p:nvPr/>
        </p:nvSpPr>
        <p:spPr bwMode="auto">
          <a:xfrm>
            <a:off x="6743700" y="1557338"/>
            <a:ext cx="3240088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85" tIns="46792" rIns="89985" bIns="46792"/>
          <a:lstStyle>
            <a:lvl1pPr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449263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spcBef>
                <a:spcPts val="800"/>
              </a:spcBef>
              <a:buClr>
                <a:srgbClr val="003399"/>
              </a:buClr>
              <a:buNone/>
              <a:defRPr/>
            </a:pPr>
            <a:r>
              <a:rPr kumimoji="0" lang="zh-TW" altLang="en-GB" sz="225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致癌倍率</a:t>
            </a:r>
          </a:p>
        </p:txBody>
      </p:sp>
      <p:sp>
        <p:nvSpPr>
          <p:cNvPr id="24" name="Rectangle 20"/>
          <p:cNvSpPr>
            <a:spLocks noChangeArrowheads="1"/>
          </p:cNvSpPr>
          <p:nvPr/>
        </p:nvSpPr>
        <p:spPr bwMode="auto">
          <a:xfrm>
            <a:off x="2208214" y="1557338"/>
            <a:ext cx="4535487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85" tIns="46792" rIns="89985" bIns="46792"/>
          <a:lstStyle>
            <a:lvl1pPr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449263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spcBef>
                <a:spcPts val="800"/>
              </a:spcBef>
              <a:buClr>
                <a:srgbClr val="003399"/>
              </a:buClr>
              <a:buNone/>
              <a:defRPr/>
            </a:pPr>
            <a:r>
              <a:rPr kumimoji="0" lang="zh-TW" altLang="en-GB" sz="225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不良嗜好</a:t>
            </a:r>
          </a:p>
        </p:txBody>
      </p:sp>
      <p:sp>
        <p:nvSpPr>
          <p:cNvPr id="25" name="Line 21"/>
          <p:cNvSpPr>
            <a:spLocks noChangeShapeType="1"/>
          </p:cNvSpPr>
          <p:nvPr/>
        </p:nvSpPr>
        <p:spPr bwMode="auto">
          <a:xfrm>
            <a:off x="2208214" y="1557339"/>
            <a:ext cx="7775575" cy="1587"/>
          </a:xfrm>
          <a:prstGeom prst="line">
            <a:avLst/>
          </a:prstGeom>
          <a:noFill/>
          <a:ln w="2844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4" tIns="45712" rIns="91424" bIns="45712"/>
          <a:lstStyle/>
          <a:p>
            <a:pPr defTabSz="914353">
              <a:defRPr/>
            </a:pPr>
            <a:endParaRPr lang="zh-TW" altLang="en-US" sz="1687">
              <a:solidFill>
                <a:srgbClr val="000000"/>
              </a:solidFill>
            </a:endParaRPr>
          </a:p>
        </p:txBody>
      </p:sp>
      <p:sp>
        <p:nvSpPr>
          <p:cNvPr id="26" name="Line 22"/>
          <p:cNvSpPr>
            <a:spLocks noChangeShapeType="1"/>
          </p:cNvSpPr>
          <p:nvPr/>
        </p:nvSpPr>
        <p:spPr bwMode="auto">
          <a:xfrm>
            <a:off x="2208214" y="1557338"/>
            <a:ext cx="1587" cy="66675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4" tIns="45712" rIns="91424" bIns="45712"/>
          <a:lstStyle/>
          <a:p>
            <a:pPr defTabSz="914353">
              <a:defRPr/>
            </a:pPr>
            <a:endParaRPr lang="zh-TW" altLang="en-US" sz="1687">
              <a:solidFill>
                <a:srgbClr val="000000"/>
              </a:solidFill>
            </a:endParaRPr>
          </a:p>
        </p:txBody>
      </p:sp>
      <p:sp>
        <p:nvSpPr>
          <p:cNvPr id="27" name="Line 23"/>
          <p:cNvSpPr>
            <a:spLocks noChangeShapeType="1"/>
          </p:cNvSpPr>
          <p:nvPr/>
        </p:nvSpPr>
        <p:spPr bwMode="auto">
          <a:xfrm>
            <a:off x="6311900" y="1560514"/>
            <a:ext cx="1588" cy="4397375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4" tIns="45712" rIns="91424" bIns="45712"/>
          <a:lstStyle/>
          <a:p>
            <a:pPr defTabSz="914353">
              <a:defRPr/>
            </a:pPr>
            <a:endParaRPr lang="zh-TW" altLang="en-US" sz="1687">
              <a:solidFill>
                <a:srgbClr val="000000"/>
              </a:solidFill>
            </a:endParaRPr>
          </a:p>
        </p:txBody>
      </p:sp>
      <p:sp>
        <p:nvSpPr>
          <p:cNvPr id="28" name="Line 24"/>
          <p:cNvSpPr>
            <a:spLocks noChangeShapeType="1"/>
          </p:cNvSpPr>
          <p:nvPr/>
        </p:nvSpPr>
        <p:spPr bwMode="auto">
          <a:xfrm>
            <a:off x="9983789" y="2224089"/>
            <a:ext cx="1587" cy="74612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4" tIns="45712" rIns="91424" bIns="45712"/>
          <a:lstStyle/>
          <a:p>
            <a:pPr defTabSz="914353">
              <a:defRPr/>
            </a:pPr>
            <a:endParaRPr lang="zh-TW" altLang="en-US" sz="1687">
              <a:solidFill>
                <a:srgbClr val="000000"/>
              </a:solidFill>
            </a:endParaRPr>
          </a:p>
        </p:txBody>
      </p:sp>
      <p:sp>
        <p:nvSpPr>
          <p:cNvPr id="29" name="Line 25"/>
          <p:cNvSpPr>
            <a:spLocks noChangeShapeType="1"/>
          </p:cNvSpPr>
          <p:nvPr/>
        </p:nvSpPr>
        <p:spPr bwMode="auto">
          <a:xfrm>
            <a:off x="9983789" y="1557338"/>
            <a:ext cx="1587" cy="66675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4" tIns="45712" rIns="91424" bIns="45712"/>
          <a:lstStyle/>
          <a:p>
            <a:pPr defTabSz="914353">
              <a:defRPr/>
            </a:pPr>
            <a:endParaRPr lang="zh-TW" altLang="en-US" sz="1687">
              <a:solidFill>
                <a:srgbClr val="000000"/>
              </a:solidFill>
            </a:endParaRPr>
          </a:p>
        </p:txBody>
      </p:sp>
      <p:sp>
        <p:nvSpPr>
          <p:cNvPr id="30" name="Line 26"/>
          <p:cNvSpPr>
            <a:spLocks noChangeShapeType="1"/>
          </p:cNvSpPr>
          <p:nvPr/>
        </p:nvSpPr>
        <p:spPr bwMode="auto">
          <a:xfrm>
            <a:off x="2208214" y="5954714"/>
            <a:ext cx="7775575" cy="1587"/>
          </a:xfrm>
          <a:prstGeom prst="line">
            <a:avLst/>
          </a:prstGeom>
          <a:noFill/>
          <a:ln w="2844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4" tIns="45712" rIns="91424" bIns="45712"/>
          <a:lstStyle/>
          <a:p>
            <a:pPr defTabSz="914353">
              <a:defRPr/>
            </a:pPr>
            <a:endParaRPr lang="zh-TW" altLang="en-US" sz="1687">
              <a:solidFill>
                <a:srgbClr val="000000"/>
              </a:solidFill>
            </a:endParaRPr>
          </a:p>
        </p:txBody>
      </p:sp>
      <p:sp>
        <p:nvSpPr>
          <p:cNvPr id="31" name="Line 27"/>
          <p:cNvSpPr>
            <a:spLocks noChangeShapeType="1"/>
          </p:cNvSpPr>
          <p:nvPr/>
        </p:nvSpPr>
        <p:spPr bwMode="auto">
          <a:xfrm>
            <a:off x="2208214" y="2224089"/>
            <a:ext cx="1587" cy="74612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4" tIns="45712" rIns="91424" bIns="45712"/>
          <a:lstStyle/>
          <a:p>
            <a:pPr defTabSz="914353">
              <a:defRPr/>
            </a:pPr>
            <a:endParaRPr lang="zh-TW" altLang="en-US" sz="1687">
              <a:solidFill>
                <a:srgbClr val="000000"/>
              </a:solidFill>
            </a:endParaRPr>
          </a:p>
        </p:txBody>
      </p:sp>
      <p:sp>
        <p:nvSpPr>
          <p:cNvPr id="32" name="Line 28"/>
          <p:cNvSpPr>
            <a:spLocks noChangeShapeType="1"/>
          </p:cNvSpPr>
          <p:nvPr/>
        </p:nvSpPr>
        <p:spPr bwMode="auto">
          <a:xfrm>
            <a:off x="2208214" y="2970214"/>
            <a:ext cx="1587" cy="74612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4" tIns="45712" rIns="91424" bIns="45712"/>
          <a:lstStyle/>
          <a:p>
            <a:pPr defTabSz="914353">
              <a:defRPr/>
            </a:pPr>
            <a:endParaRPr lang="zh-TW" altLang="en-US" sz="1687">
              <a:solidFill>
                <a:srgbClr val="000000"/>
              </a:solidFill>
            </a:endParaRPr>
          </a:p>
        </p:txBody>
      </p:sp>
      <p:sp>
        <p:nvSpPr>
          <p:cNvPr id="33" name="Line 29"/>
          <p:cNvSpPr>
            <a:spLocks noChangeShapeType="1"/>
          </p:cNvSpPr>
          <p:nvPr/>
        </p:nvSpPr>
        <p:spPr bwMode="auto">
          <a:xfrm>
            <a:off x="9983789" y="2970214"/>
            <a:ext cx="1587" cy="74612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4" tIns="45712" rIns="91424" bIns="45712"/>
          <a:lstStyle/>
          <a:p>
            <a:pPr defTabSz="914353">
              <a:defRPr/>
            </a:pPr>
            <a:endParaRPr lang="zh-TW" altLang="en-US" sz="1687">
              <a:solidFill>
                <a:srgbClr val="000000"/>
              </a:solidFill>
            </a:endParaRPr>
          </a:p>
        </p:txBody>
      </p:sp>
      <p:sp>
        <p:nvSpPr>
          <p:cNvPr id="34" name="Line 30"/>
          <p:cNvSpPr>
            <a:spLocks noChangeShapeType="1"/>
          </p:cNvSpPr>
          <p:nvPr/>
        </p:nvSpPr>
        <p:spPr bwMode="auto">
          <a:xfrm>
            <a:off x="2208214" y="3716339"/>
            <a:ext cx="1587" cy="74612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4" tIns="45712" rIns="91424" bIns="45712"/>
          <a:lstStyle/>
          <a:p>
            <a:pPr defTabSz="914353">
              <a:defRPr/>
            </a:pPr>
            <a:endParaRPr lang="zh-TW" altLang="en-US" sz="1687">
              <a:solidFill>
                <a:srgbClr val="000000"/>
              </a:solidFill>
            </a:endParaRPr>
          </a:p>
        </p:txBody>
      </p:sp>
      <p:sp>
        <p:nvSpPr>
          <p:cNvPr id="35" name="Line 31"/>
          <p:cNvSpPr>
            <a:spLocks noChangeShapeType="1"/>
          </p:cNvSpPr>
          <p:nvPr/>
        </p:nvSpPr>
        <p:spPr bwMode="auto">
          <a:xfrm>
            <a:off x="9983789" y="3716339"/>
            <a:ext cx="1587" cy="74612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4" tIns="45712" rIns="91424" bIns="45712"/>
          <a:lstStyle/>
          <a:p>
            <a:pPr defTabSz="914353">
              <a:defRPr/>
            </a:pPr>
            <a:endParaRPr lang="zh-TW" altLang="en-US" sz="1687">
              <a:solidFill>
                <a:srgbClr val="000000"/>
              </a:solidFill>
            </a:endParaRPr>
          </a:p>
        </p:txBody>
      </p:sp>
      <p:sp>
        <p:nvSpPr>
          <p:cNvPr id="36" name="Line 32"/>
          <p:cNvSpPr>
            <a:spLocks noChangeShapeType="1"/>
          </p:cNvSpPr>
          <p:nvPr/>
        </p:nvSpPr>
        <p:spPr bwMode="auto">
          <a:xfrm>
            <a:off x="2208214" y="4462464"/>
            <a:ext cx="1587" cy="74612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4" tIns="45712" rIns="91424" bIns="45712"/>
          <a:lstStyle/>
          <a:p>
            <a:pPr defTabSz="914353">
              <a:defRPr/>
            </a:pPr>
            <a:endParaRPr lang="zh-TW" altLang="en-US" sz="1687">
              <a:solidFill>
                <a:srgbClr val="000000"/>
              </a:solidFill>
            </a:endParaRPr>
          </a:p>
        </p:txBody>
      </p:sp>
      <p:sp>
        <p:nvSpPr>
          <p:cNvPr id="37" name="Line 33"/>
          <p:cNvSpPr>
            <a:spLocks noChangeShapeType="1"/>
          </p:cNvSpPr>
          <p:nvPr/>
        </p:nvSpPr>
        <p:spPr bwMode="auto">
          <a:xfrm>
            <a:off x="9983789" y="4462464"/>
            <a:ext cx="1587" cy="74612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4" tIns="45712" rIns="91424" bIns="45712"/>
          <a:lstStyle/>
          <a:p>
            <a:pPr defTabSz="914353">
              <a:defRPr/>
            </a:pPr>
            <a:endParaRPr lang="zh-TW" altLang="en-US" sz="1687">
              <a:solidFill>
                <a:srgbClr val="000000"/>
              </a:solidFill>
            </a:endParaRPr>
          </a:p>
        </p:txBody>
      </p:sp>
      <p:sp>
        <p:nvSpPr>
          <p:cNvPr id="38" name="Line 34"/>
          <p:cNvSpPr>
            <a:spLocks noChangeShapeType="1"/>
          </p:cNvSpPr>
          <p:nvPr/>
        </p:nvSpPr>
        <p:spPr bwMode="auto">
          <a:xfrm>
            <a:off x="2208214" y="5208589"/>
            <a:ext cx="1587" cy="74612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4" tIns="45712" rIns="91424" bIns="45712"/>
          <a:lstStyle/>
          <a:p>
            <a:pPr defTabSz="914353">
              <a:defRPr/>
            </a:pPr>
            <a:endParaRPr lang="zh-TW" altLang="en-US" sz="1687">
              <a:solidFill>
                <a:srgbClr val="000000"/>
              </a:solidFill>
            </a:endParaRPr>
          </a:p>
        </p:txBody>
      </p:sp>
      <p:sp>
        <p:nvSpPr>
          <p:cNvPr id="39" name="Line 35"/>
          <p:cNvSpPr>
            <a:spLocks noChangeShapeType="1"/>
          </p:cNvSpPr>
          <p:nvPr/>
        </p:nvSpPr>
        <p:spPr bwMode="auto">
          <a:xfrm>
            <a:off x="9983789" y="5208589"/>
            <a:ext cx="1587" cy="74612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4" tIns="45712" rIns="91424" bIns="45712"/>
          <a:lstStyle/>
          <a:p>
            <a:pPr defTabSz="914353">
              <a:defRPr/>
            </a:pPr>
            <a:endParaRPr lang="zh-TW" altLang="en-US" sz="1687">
              <a:solidFill>
                <a:srgbClr val="000000"/>
              </a:solidFill>
            </a:endParaRPr>
          </a:p>
        </p:txBody>
      </p:sp>
      <p:sp>
        <p:nvSpPr>
          <p:cNvPr id="40" name="Line 36"/>
          <p:cNvSpPr>
            <a:spLocks noChangeShapeType="1"/>
          </p:cNvSpPr>
          <p:nvPr/>
        </p:nvSpPr>
        <p:spPr bwMode="auto">
          <a:xfrm>
            <a:off x="2208214" y="2224089"/>
            <a:ext cx="7775575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4" tIns="45712" rIns="91424" bIns="45712"/>
          <a:lstStyle/>
          <a:p>
            <a:pPr defTabSz="914353">
              <a:defRPr/>
            </a:pPr>
            <a:endParaRPr lang="zh-TW" altLang="en-US" sz="1687">
              <a:solidFill>
                <a:srgbClr val="000000"/>
              </a:solidFill>
            </a:endParaRPr>
          </a:p>
        </p:txBody>
      </p:sp>
      <p:sp>
        <p:nvSpPr>
          <p:cNvPr id="41" name="文字方塊 1"/>
          <p:cNvSpPr txBox="1">
            <a:spLocks noChangeArrowheads="1"/>
          </p:cNvSpPr>
          <p:nvPr/>
        </p:nvSpPr>
        <p:spPr bwMode="auto">
          <a:xfrm>
            <a:off x="3841751" y="6444057"/>
            <a:ext cx="9828212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defTabSz="914353">
              <a:spcBef>
                <a:spcPct val="0"/>
              </a:spcBef>
              <a:buNone/>
              <a:defRPr/>
            </a:pPr>
            <a:r>
              <a:rPr lang="zh-TW" altLang="en-US" sz="1600" b="1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高雄醫學大學 葛應欽 教授  </a:t>
            </a:r>
            <a:r>
              <a:rPr lang="en-US" altLang="zh-TW" sz="1600" b="1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1995</a:t>
            </a:r>
            <a:r>
              <a:rPr lang="zh-TW" altLang="en-US" sz="1600" b="1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年發表於「口腔病理學及口腔內科學雜誌」</a:t>
            </a:r>
          </a:p>
        </p:txBody>
      </p:sp>
      <p:pic>
        <p:nvPicPr>
          <p:cNvPr id="90152" name="Picture 10" descr="D:\home\tunglung_ou\Desktop\免費使用圖片\檳榔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1" y="5054600"/>
            <a:ext cx="1101725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53" name="Picture 7" descr="D:\home\tunglung_ou\Desktop\酒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301" y="4864101"/>
            <a:ext cx="792163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54" name="Picture 8" descr="D:\home\tunglung_ou\Desktop\菸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2989" y="4354514"/>
            <a:ext cx="1119187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文字方塊 2"/>
          <p:cNvSpPr txBox="1">
            <a:spLocks noChangeArrowheads="1"/>
          </p:cNvSpPr>
          <p:nvPr/>
        </p:nvSpPr>
        <p:spPr bwMode="auto">
          <a:xfrm>
            <a:off x="3397251" y="5230813"/>
            <a:ext cx="4095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defTabSz="914353">
              <a:spcBef>
                <a:spcPct val="0"/>
              </a:spcBef>
              <a:buNone/>
              <a:defRPr/>
            </a:pPr>
            <a:r>
              <a:rPr lang="en-US" altLang="zh-TW" sz="2250" b="1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</a:rPr>
              <a:t>+</a:t>
            </a:r>
            <a:endParaRPr lang="zh-TW" altLang="en-US" sz="2250" b="1">
              <a:solidFill>
                <a:srgbClr val="000000"/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46" name="文字方塊 41"/>
          <p:cNvSpPr txBox="1">
            <a:spLocks noChangeArrowheads="1"/>
          </p:cNvSpPr>
          <p:nvPr/>
        </p:nvSpPr>
        <p:spPr bwMode="auto">
          <a:xfrm>
            <a:off x="4965701" y="5229225"/>
            <a:ext cx="4095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defTabSz="914353">
              <a:spcBef>
                <a:spcPct val="0"/>
              </a:spcBef>
              <a:buNone/>
              <a:defRPr/>
            </a:pPr>
            <a:r>
              <a:rPr lang="en-US" altLang="zh-TW" sz="2250" b="1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</a:rPr>
              <a:t>+</a:t>
            </a:r>
            <a:endParaRPr lang="zh-TW" altLang="en-US" sz="2250" b="1">
              <a:solidFill>
                <a:srgbClr val="000000"/>
              </a:solidFill>
              <a:latin typeface="Times New Roman" pitchFamily="18" charset="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0476350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內容版面配置區 2"/>
          <p:cNvSpPr>
            <a:spLocks noGrp="1"/>
          </p:cNvSpPr>
          <p:nvPr>
            <p:ph idx="1"/>
          </p:nvPr>
        </p:nvSpPr>
        <p:spPr>
          <a:xfrm>
            <a:off x="1765299" y="1381125"/>
            <a:ext cx="8871123" cy="4351337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吸菸傷身且有害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健康</a:t>
            </a:r>
            <a:r>
              <a:rPr lang="zh-TW" altLang="en-US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，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電子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煙無法幫助戒菸。</a:t>
            </a:r>
          </a:p>
          <a:p>
            <a:pPr eaLnBrk="1" hangingPunct="1">
              <a:lnSpc>
                <a:spcPct val="150000"/>
              </a:lnSpc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有意願戒菸者應尋求專業醫療管道或善加利用免費戒菸專線</a:t>
            </a:r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0800-636363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ct val="150000"/>
              </a:lnSpc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戒檳資詢專線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02-28099595</a:t>
            </a:r>
          </a:p>
          <a:p>
            <a:pPr eaLnBrk="1" hangingPunct="1">
              <a:lnSpc>
                <a:spcPct val="150000"/>
              </a:lnSpc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酒癮治療諮詢服務專線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03-3325880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C37CB6-41F9-4A4D-8B76-B3B6DFA454ED}" type="slidenum">
              <a:rPr lang="en-US" altLang="zh-TW"/>
              <a:pPr>
                <a:defRPr/>
              </a:pPr>
              <a:t>38</a:t>
            </a:fld>
            <a:endParaRPr lang="en-US" altLang="zh-TW"/>
          </a:p>
        </p:txBody>
      </p:sp>
      <p:pic>
        <p:nvPicPr>
          <p:cNvPr id="22532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299" y="5041900"/>
            <a:ext cx="859155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7074" y="4024313"/>
            <a:ext cx="2009775" cy="167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0" y="0"/>
            <a:ext cx="12192000" cy="856736"/>
          </a:xfrm>
          <a:prstGeom prst="rect">
            <a:avLst/>
          </a:prstGeom>
          <a:solidFill>
            <a:srgbClr val="2EB8C2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zh-TW" altLang="en-US" sz="45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結語</a:t>
            </a:r>
          </a:p>
          <a:p>
            <a:pPr algn="ctr">
              <a:defRPr/>
            </a:pP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9990532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hlinkClick r:id="rId3"/>
          </p:cNvPr>
          <p:cNvPicPr>
            <a:picLocks noChangeAspect="1"/>
          </p:cNvPicPr>
          <p:nvPr/>
        </p:nvPicPr>
        <p:blipFill rotWithShape="1">
          <a:blip r:embed="rId4"/>
          <a:srcRect l="29584" t="30921" r="11719" b="11390"/>
          <a:stretch/>
        </p:blipFill>
        <p:spPr>
          <a:xfrm>
            <a:off x="935115" y="1112367"/>
            <a:ext cx="9548721" cy="5278822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solidFill>
            <a:srgbClr val="2EB8C2"/>
          </a:solidFill>
        </p:spPr>
        <p:txBody>
          <a:bodyPr wrap="square" rtlCol="0">
            <a:spAutoFit/>
          </a:bodyPr>
          <a:lstStyle/>
          <a:p>
            <a:r>
              <a:rPr lang="zh-TW" altLang="en-US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參考影片</a:t>
            </a:r>
          </a:p>
        </p:txBody>
      </p:sp>
      <p:sp>
        <p:nvSpPr>
          <p:cNvPr id="5" name="文字方塊 6"/>
          <p:cNvSpPr txBox="1">
            <a:spLocks noChangeArrowheads="1"/>
          </p:cNvSpPr>
          <p:nvPr/>
        </p:nvSpPr>
        <p:spPr bwMode="auto">
          <a:xfrm>
            <a:off x="-85073" y="6267201"/>
            <a:ext cx="579454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600" dirty="0"/>
              <a:t>資料來源</a:t>
            </a:r>
            <a:r>
              <a:rPr lang="en-US" altLang="zh-TW" sz="1600" dirty="0"/>
              <a:t>:</a:t>
            </a:r>
            <a:r>
              <a:rPr lang="zh-TW" altLang="en-US" sz="1600" dirty="0"/>
              <a:t>                       </a:t>
            </a:r>
            <a:endParaRPr lang="en-US" altLang="zh-TW" sz="1600" dirty="0"/>
          </a:p>
          <a:p>
            <a:r>
              <a:rPr lang="zh-TW" altLang="en-US" sz="1600" dirty="0"/>
              <a:t>國民健康署 </a:t>
            </a:r>
            <a:r>
              <a:rPr lang="en-US" altLang="zh-TW" sz="1600" dirty="0"/>
              <a:t>-</a:t>
            </a:r>
            <a:r>
              <a:rPr lang="zh-TW" altLang="en-US" sz="1600" dirty="0"/>
              <a:t>「菸害</a:t>
            </a:r>
            <a:r>
              <a:rPr lang="en-US" altLang="zh-TW" sz="1600" dirty="0"/>
              <a:t>OUT</a:t>
            </a:r>
            <a:r>
              <a:rPr lang="zh-TW" altLang="en-US" sz="1600" dirty="0"/>
              <a:t>戒菸</a:t>
            </a:r>
            <a:r>
              <a:rPr lang="en-US" altLang="zh-TW" sz="1600" dirty="0"/>
              <a:t>IN</a:t>
            </a:r>
            <a:r>
              <a:rPr lang="zh-TW" altLang="en-US" sz="1600" dirty="0"/>
              <a:t>，無菸的家好處多」</a:t>
            </a:r>
          </a:p>
          <a:p>
            <a:pPr eaLnBrk="1" hangingPunct="1"/>
            <a:endParaRPr lang="zh-TW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8789997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E4BE902-1A69-4748-8BED-E39409E74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683" y="2273643"/>
            <a:ext cx="4255030" cy="1155357"/>
          </a:xfrm>
          <a:solidFill>
            <a:srgbClr val="2EB8C2"/>
          </a:solidFill>
        </p:spPr>
        <p:txBody>
          <a:bodyPr>
            <a:no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吸菸後的菸燻妝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81A2C6DF-4DB3-4C91-8E05-65CDF54EB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64D35B-0338-4DA9-AF1D-E1B21F16BA6E}" type="slidenum">
              <a:rPr lang="en-US" altLang="zh-TW" smtClean="0"/>
              <a:pPr>
                <a:defRPr/>
              </a:pPr>
              <a:t>4</a:t>
            </a:fld>
            <a:endParaRPr lang="en-US" altLang="zh-TW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FE985078-440C-4660-BE21-52CC19AFB4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905" y="157874"/>
            <a:ext cx="4631683" cy="6542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291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hlinkClick r:id="rId3"/>
          </p:cNvPr>
          <p:cNvPicPr>
            <a:picLocks noChangeAspect="1"/>
          </p:cNvPicPr>
          <p:nvPr/>
        </p:nvPicPr>
        <p:blipFill rotWithShape="1">
          <a:blip r:embed="rId4"/>
          <a:srcRect l="908" t="357" r="529" b="631"/>
          <a:stretch/>
        </p:blipFill>
        <p:spPr>
          <a:xfrm>
            <a:off x="1499286" y="1335896"/>
            <a:ext cx="8946291" cy="5080780"/>
          </a:xfrm>
          <a:prstGeom prst="rect">
            <a:avLst/>
          </a:prstGeom>
        </p:spPr>
      </p:pic>
      <p:sp>
        <p:nvSpPr>
          <p:cNvPr id="4" name="文字方塊 6"/>
          <p:cNvSpPr txBox="1">
            <a:spLocks noChangeArrowheads="1"/>
          </p:cNvSpPr>
          <p:nvPr/>
        </p:nvSpPr>
        <p:spPr bwMode="auto">
          <a:xfrm>
            <a:off x="0" y="6200919"/>
            <a:ext cx="448407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600" dirty="0"/>
              <a:t>資料來源</a:t>
            </a:r>
            <a:r>
              <a:rPr lang="en-US" altLang="zh-TW" sz="1600" dirty="0"/>
              <a:t>:</a:t>
            </a:r>
            <a:r>
              <a:rPr lang="zh-TW" altLang="en-US" sz="1600" dirty="0"/>
              <a:t>          </a:t>
            </a:r>
            <a:endParaRPr lang="en-US" altLang="zh-TW" sz="1600" dirty="0"/>
          </a:p>
          <a:p>
            <a:r>
              <a:rPr lang="zh-TW" altLang="en-US" sz="1600" dirty="0"/>
              <a:t>國民健康署</a:t>
            </a:r>
            <a:r>
              <a:rPr lang="en-US" altLang="zh-TW" sz="1600" dirty="0"/>
              <a:t>-</a:t>
            </a:r>
            <a:r>
              <a:rPr lang="zh-TW" altLang="en-US" sz="1600" dirty="0"/>
              <a:t>科普實驗參考影片</a:t>
            </a:r>
            <a:r>
              <a:rPr lang="en-US" altLang="zh-TW" sz="1600" dirty="0"/>
              <a:t>-</a:t>
            </a:r>
            <a:r>
              <a:rPr lang="zh-TW" altLang="en-US" sz="1600" dirty="0"/>
              <a:t>帶口罩領獎金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1041149"/>
          </a:xfrm>
          <a:prstGeom prst="rect">
            <a:avLst/>
          </a:prstGeom>
          <a:solidFill>
            <a:srgbClr val="2EB8C2"/>
          </a:solidFill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98823" y="0"/>
            <a:ext cx="10439400" cy="1183589"/>
          </a:xfrm>
        </p:spPr>
        <p:txBody>
          <a:bodyPr>
            <a:norm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參考影片</a:t>
            </a:r>
          </a:p>
        </p:txBody>
      </p:sp>
    </p:spTree>
    <p:extLst>
      <p:ext uri="{BB962C8B-B14F-4D97-AF65-F5344CB8AC3E}">
        <p14:creationId xmlns:p14="http://schemas.microsoft.com/office/powerpoint/2010/main" val="2581680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00028" y="779805"/>
            <a:ext cx="11023253" cy="7848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你應該知道的電子煙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加熱式菸品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30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問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buAutoNum type="arabicPeriod"/>
            </a:pP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buFontTx/>
              <a:buAutoNum type="arabicPeriod"/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桃園市政府衛生局無菸網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董氏基金會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en-US" altLang="zh-TW" sz="28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Youtube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擺脫電子煙背後靈影片： </a:t>
            </a:r>
            <a:b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校園鬧劇篇 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https://youtu.be/4HTctTWE3UY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討厭鬼篇   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3"/>
              </a:rPr>
              <a:t>https://youtu.be/LoG5q4xnpCI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4.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國民健康署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菸害防制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電子煙防制專區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b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4"/>
              </a:rPr>
              <a:t>https://www.hpa.gov.tw/Pages/List.aspx?nodeid=444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贏得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人緣和健康 專家提醒別碰這個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國健署電子菸最新文宣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https://tw.news.yahoo.com/topic/2020health</a:t>
            </a:r>
          </a:p>
          <a:p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</a:p>
          <a:p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5.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戒菸專線：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0800-636363</a:t>
            </a:r>
          </a:p>
          <a:p>
            <a:pPr marL="514350" indent="-514350">
              <a:buAutoNum type="arabicPeriod"/>
            </a:pP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0"/>
            <a:ext cx="12043719" cy="748732"/>
          </a:xfrm>
          <a:prstGeom prst="rect">
            <a:avLst/>
          </a:prstGeom>
          <a:solidFill>
            <a:srgbClr val="009999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TW" altLang="en-US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-74140" y="-246587"/>
            <a:ext cx="12117859" cy="1325563"/>
          </a:xfrm>
        </p:spPr>
        <p:txBody>
          <a:bodyPr>
            <a:normAutofit/>
          </a:bodyPr>
          <a:lstStyle/>
          <a:p>
            <a:endParaRPr lang="zh-TW" altLang="en-US" sz="40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2" name="內容版面配置區 11"/>
          <p:cNvPicPr>
            <a:picLocks noGrp="1" noChangeAspect="1"/>
          </p:cNvPicPr>
          <p:nvPr>
            <p:ph idx="1"/>
          </p:nvPr>
        </p:nvPicPr>
        <p:blipFill rotWithShape="1">
          <a:blip r:embed="rId5"/>
          <a:srcRect l="54804" t="60451" r="31153" b="14191"/>
          <a:stretch/>
        </p:blipFill>
        <p:spPr>
          <a:xfrm>
            <a:off x="7147831" y="759096"/>
            <a:ext cx="1234767" cy="1254262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6"/>
          <a:srcRect l="55013" t="60014" r="31188" b="14052"/>
          <a:stretch/>
        </p:blipFill>
        <p:spPr>
          <a:xfrm>
            <a:off x="8091614" y="2600308"/>
            <a:ext cx="1463445" cy="1547070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7"/>
          <a:srcRect l="57608" t="60501" r="33756" b="23990"/>
          <a:stretch/>
        </p:blipFill>
        <p:spPr>
          <a:xfrm>
            <a:off x="9679706" y="4026167"/>
            <a:ext cx="1543575" cy="1559167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2" y="-1040"/>
            <a:ext cx="12192001" cy="748732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9"/>
          <a:srcRect l="57343" t="61043" r="33677" b="23918"/>
          <a:stretch/>
        </p:blipFill>
        <p:spPr>
          <a:xfrm>
            <a:off x="5082787" y="1415533"/>
            <a:ext cx="1257736" cy="1184775"/>
          </a:xfrm>
          <a:prstGeom prst="rect">
            <a:avLst/>
          </a:prstGeom>
        </p:spPr>
      </p:pic>
      <p:sp>
        <p:nvSpPr>
          <p:cNvPr id="9" name="文字方塊 8"/>
          <p:cNvSpPr txBox="1"/>
          <p:nvPr/>
        </p:nvSpPr>
        <p:spPr>
          <a:xfrm>
            <a:off x="-19996" y="0"/>
            <a:ext cx="56511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電子煙宣導資源</a:t>
            </a:r>
          </a:p>
        </p:txBody>
      </p:sp>
      <p:pic>
        <p:nvPicPr>
          <p:cNvPr id="11" name="圖片 10"/>
          <p:cNvPicPr/>
          <p:nvPr/>
        </p:nvPicPr>
        <p:blipFill rotWithShape="1">
          <a:blip r:embed="rId10"/>
          <a:srcRect r="5517" b="6293"/>
          <a:stretch/>
        </p:blipFill>
        <p:spPr bwMode="auto">
          <a:xfrm>
            <a:off x="10017978" y="5616407"/>
            <a:ext cx="1304925" cy="12763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55054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2645616"/>
            <a:ext cx="10515600" cy="1325563"/>
          </a:xfrm>
          <a:solidFill>
            <a:srgbClr val="2EB8C2"/>
          </a:solidFill>
        </p:spPr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電子煙危害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62574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95802"/>
            <a:ext cx="10515600" cy="1325563"/>
          </a:xfrm>
        </p:spPr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什麼是電子煙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3"/>
          <a:srcRect l="1458" t="1705" r="966" b="2080"/>
          <a:stretch/>
        </p:blipFill>
        <p:spPr>
          <a:xfrm>
            <a:off x="1410158" y="1421365"/>
            <a:ext cx="9443271" cy="4329629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204719" y="6189488"/>
            <a:ext cx="5927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資料來源</a:t>
            </a:r>
            <a:r>
              <a:rPr lang="en-US" altLang="zh-TW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國民健康署電子菸、加熱菸危害主題專區</a:t>
            </a:r>
            <a:endParaRPr lang="zh-TW" altLang="en-US" sz="1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939841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0496" y="59513"/>
            <a:ext cx="9037503" cy="5016747"/>
          </a:xfrm>
          <a:prstGeom prst="rect">
            <a:avLst/>
          </a:prstGeom>
        </p:spPr>
      </p:pic>
      <p:sp>
        <p:nvSpPr>
          <p:cNvPr id="2" name="文字方塊 1"/>
          <p:cNvSpPr txBox="1"/>
          <p:nvPr/>
        </p:nvSpPr>
        <p:spPr>
          <a:xfrm>
            <a:off x="2257281" y="5076260"/>
            <a:ext cx="7580783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2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電子果汁</a:t>
            </a:r>
            <a:r>
              <a:rPr lang="en-US" altLang="zh-TW" sz="2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r>
              <a:rPr lang="zh-TW" altLang="en-US" sz="2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好多口味</a:t>
            </a:r>
            <a:r>
              <a:rPr lang="en-US" altLang="zh-TW" sz="2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r>
              <a:rPr lang="zh-TW" altLang="en-US" sz="2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裡面是加果汁嗎</a:t>
            </a:r>
            <a:r>
              <a:rPr lang="en-US" altLang="zh-TW" sz="2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</a:p>
          <a:p>
            <a:pPr algn="ctr">
              <a:defRPr/>
            </a:pPr>
            <a:r>
              <a:rPr lang="zh-TW" altLang="en-US" sz="2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維他命棒</a:t>
            </a:r>
            <a:r>
              <a:rPr lang="en-US" altLang="zh-TW" sz="2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r>
              <a:rPr lang="zh-TW" altLang="en-US" sz="2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裡面有加各種維他命嗎</a:t>
            </a:r>
            <a:r>
              <a:rPr lang="en-US" altLang="zh-TW" sz="2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en-US" sz="280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1BE8F9-D234-4528-906E-F52D8795C048}" type="slidenum">
              <a:rPr lang="en-US" altLang="zh-TW" smtClean="0"/>
              <a:pPr>
                <a:defRPr/>
              </a:pPr>
              <a:t>7</a:t>
            </a:fld>
            <a:endParaRPr lang="en-US" altLang="zh-TW"/>
          </a:p>
        </p:txBody>
      </p:sp>
      <p:sp>
        <p:nvSpPr>
          <p:cNvPr id="6" name="文字方塊 5"/>
          <p:cNvSpPr txBox="1"/>
          <p:nvPr/>
        </p:nvSpPr>
        <p:spPr>
          <a:xfrm>
            <a:off x="222173" y="6356350"/>
            <a:ext cx="5927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資料來源</a:t>
            </a:r>
            <a:r>
              <a:rPr lang="en-US" altLang="zh-TW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國民健康署電子菸、加熱菸危害主題專區</a:t>
            </a:r>
            <a:endParaRPr lang="zh-TW" altLang="en-US" sz="1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58736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/>
          </a:p>
        </p:txBody>
      </p:sp>
      <p:sp>
        <p:nvSpPr>
          <p:cNvPr id="73731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smtClean="0"/>
          </a:p>
        </p:txBody>
      </p:sp>
      <p:sp>
        <p:nvSpPr>
          <p:cNvPr id="36867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5954713" y="6510339"/>
            <a:ext cx="273050" cy="287337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39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12" indent="-285736">
              <a:defRPr kumimoji="1" sz="239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2942" indent="-228588">
              <a:defRPr kumimoji="1" sz="239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118" indent="-228588">
              <a:defRPr kumimoji="1" sz="239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295" indent="-228588">
              <a:defRPr kumimoji="1" sz="239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471" indent="-228588" eaLnBrk="0" fontAlgn="base" hangingPunct="0">
              <a:spcBef>
                <a:spcPct val="0"/>
              </a:spcBef>
              <a:spcAft>
                <a:spcPct val="0"/>
              </a:spcAft>
              <a:defRPr kumimoji="1" sz="239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648" indent="-228588" eaLnBrk="0" fontAlgn="base" hangingPunct="0">
              <a:spcBef>
                <a:spcPct val="0"/>
              </a:spcBef>
              <a:spcAft>
                <a:spcPct val="0"/>
              </a:spcAft>
              <a:defRPr kumimoji="1" sz="239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8825" indent="-228588" eaLnBrk="0" fontAlgn="base" hangingPunct="0">
              <a:spcBef>
                <a:spcPct val="0"/>
              </a:spcBef>
              <a:spcAft>
                <a:spcPct val="0"/>
              </a:spcAft>
              <a:defRPr kumimoji="1" sz="239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001" indent="-228588" eaLnBrk="0" fontAlgn="base" hangingPunct="0">
              <a:spcBef>
                <a:spcPct val="0"/>
              </a:spcBef>
              <a:spcAft>
                <a:spcPct val="0"/>
              </a:spcAft>
              <a:defRPr kumimoji="1" sz="239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>
              <a:defRPr/>
            </a:pPr>
            <a:fld id="{B813F6BA-5415-4A5E-967C-09E8A4255DB4}" type="slidenum">
              <a:rPr kumimoji="0" lang="zh-TW" altLang="en-US" sz="1406">
                <a:latin typeface="Arial" pitchFamily="34" charset="0"/>
                <a:ea typeface="新細明體" pitchFamily="18" charset="-120"/>
              </a:rPr>
              <a:pPr>
                <a:defRPr/>
              </a:pPr>
              <a:t>8</a:t>
            </a:fld>
            <a:endParaRPr kumimoji="0" lang="zh-TW" altLang="en-US" sz="1406">
              <a:latin typeface="Arial" pitchFamily="34" charset="0"/>
              <a:ea typeface="新細明體" pitchFamily="18" charset="-120"/>
            </a:endParaRPr>
          </a:p>
        </p:txBody>
      </p:sp>
      <p:pic>
        <p:nvPicPr>
          <p:cNvPr id="73733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" t="-1196" r="2516" b="7620"/>
          <a:stretch>
            <a:fillRect/>
          </a:stretch>
        </p:blipFill>
        <p:spPr bwMode="auto">
          <a:xfrm>
            <a:off x="1398588" y="-57150"/>
            <a:ext cx="9112250" cy="674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5" name="矩形 6"/>
          <p:cNvSpPr>
            <a:spLocks noChangeArrowheads="1"/>
          </p:cNvSpPr>
          <p:nvPr/>
        </p:nvSpPr>
        <p:spPr bwMode="auto">
          <a:xfrm>
            <a:off x="695408" y="6401972"/>
            <a:ext cx="373249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資料來源</a:t>
            </a:r>
            <a:r>
              <a:rPr lang="en-US" altLang="zh-TW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國民健康署電子煙防制知能</a:t>
            </a:r>
            <a:endParaRPr lang="zh-TW" altLang="en-US" sz="1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10211571" y="116633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dirty="0"/>
              <a:t>13</a:t>
            </a:r>
            <a:endParaRPr lang="zh-TW" altLang="en-US" sz="1400" dirty="0"/>
          </a:p>
        </p:txBody>
      </p:sp>
    </p:spTree>
    <p:extLst>
      <p:ext uri="{BB962C8B-B14F-4D97-AF65-F5344CB8AC3E}">
        <p14:creationId xmlns:p14="http://schemas.microsoft.com/office/powerpoint/2010/main" val="40946784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0302" y="177839"/>
            <a:ext cx="10515600" cy="1325563"/>
          </a:xfrm>
        </p:spPr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電子煙也有二、三手菸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煙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危害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586" t="1891" r="2379" b="4351"/>
          <a:stretch/>
        </p:blipFill>
        <p:spPr>
          <a:xfrm>
            <a:off x="1046603" y="1503402"/>
            <a:ext cx="10045347" cy="4588926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222173" y="6356350"/>
            <a:ext cx="5927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資料來源</a:t>
            </a:r>
            <a:r>
              <a:rPr lang="en-US" altLang="zh-TW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國民健康署電子菸、加熱菸危害主題專區</a:t>
            </a:r>
            <a:endParaRPr lang="zh-TW" altLang="en-US" sz="1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476978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7124</TotalTime>
  <Words>4182</Words>
  <Application>Microsoft Office PowerPoint</Application>
  <PresentationFormat>寬螢幕</PresentationFormat>
  <Paragraphs>328</Paragraphs>
  <Slides>41</Slides>
  <Notes>41</Notes>
  <HiddenSlides>0</HiddenSlides>
  <MMClips>0</MMClips>
  <ScaleCrop>false</ScaleCrop>
  <HeadingPairs>
    <vt:vector size="6" baseType="variant">
      <vt:variant>
        <vt:lpstr>使用字型</vt:lpstr>
      </vt:variant>
      <vt:variant>
        <vt:i4>14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41</vt:i4>
      </vt:variant>
    </vt:vector>
  </HeadingPairs>
  <TitlesOfParts>
    <vt:vector size="56" baseType="lpstr">
      <vt:lpstr>Bodoni SvtyTwo ITC TT-Book</vt:lpstr>
      <vt:lpstr>華康少女文字W7(P)</vt:lpstr>
      <vt:lpstr>華康儷粗圓</vt:lpstr>
      <vt:lpstr>微軟正黑體</vt:lpstr>
      <vt:lpstr>新細明體</vt:lpstr>
      <vt:lpstr>標楷體</vt:lpstr>
      <vt:lpstr>Arial</vt:lpstr>
      <vt:lpstr>Calibri</vt:lpstr>
      <vt:lpstr>Calibri Light</vt:lpstr>
      <vt:lpstr>Garamond</vt:lpstr>
      <vt:lpstr>Tahoma</vt:lpstr>
      <vt:lpstr>Times New Roman</vt:lpstr>
      <vt:lpstr>Wingdings</vt:lpstr>
      <vt:lpstr>Wingdings 3</vt:lpstr>
      <vt:lpstr>Office Theme</vt:lpstr>
      <vt:lpstr>菸、酒、檳危害防制宣導教材 國小版</vt:lpstr>
      <vt:lpstr>PowerPoint 簡報</vt:lpstr>
      <vt:lpstr>PowerPoint 簡報</vt:lpstr>
      <vt:lpstr>吸菸後的菸燻妝</vt:lpstr>
      <vt:lpstr>電子煙危害</vt:lpstr>
      <vt:lpstr>什麼是電子煙?</vt:lpstr>
      <vt:lpstr>PowerPoint 簡報</vt:lpstr>
      <vt:lpstr>PowerPoint 簡報</vt:lpstr>
      <vt:lpstr>電子煙也有二、三手菸(煙)危害</vt:lpstr>
      <vt:lpstr>電子煙的五大危害</vt:lpstr>
      <vt:lpstr>PowerPoint 簡報</vt:lpstr>
      <vt:lpstr>電子煙釀肺傷害， 年齡最小僅16歲</vt:lpstr>
      <vt:lpstr>菸害防制小學堂</vt:lpstr>
      <vt:lpstr>拒菸練功坊</vt:lpstr>
      <vt:lpstr>PowerPoint 簡報</vt:lpstr>
      <vt:lpstr>招式一</vt:lpstr>
      <vt:lpstr>招式二</vt:lpstr>
      <vt:lpstr>招式三</vt:lpstr>
      <vt:lpstr>招式四</vt:lpstr>
      <vt:lpstr>招式五</vt:lpstr>
      <vt:lpstr>招式六</vt:lpstr>
      <vt:lpstr>招式七</vt:lpstr>
      <vt:lpstr>招式八</vt:lpstr>
      <vt:lpstr>PowerPoint 簡報</vt:lpstr>
      <vt:lpstr>PowerPoint 簡報</vt:lpstr>
      <vt:lpstr> 青少年菸害防制 </vt:lpstr>
      <vt:lpstr>蔡阿嘎真人版龜兔賽跑(上)：兔子不偷懶，就真的會贏嗎？</vt:lpstr>
      <vt:lpstr> 蔡阿嘎真人版龜兔賽跑(下)：老煙槍兔子下定決心要戒菸了！能順利成功嗎？ </vt:lpstr>
      <vt:lpstr>檳榔危害防制</vt:lpstr>
      <vt:lpstr>PowerPoint 簡報</vt:lpstr>
      <vt:lpstr>PowerPoint 簡報</vt:lpstr>
      <vt:lpstr>這樣你還要吃檳榔嗎？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參考影片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菸害防制宣導</dc:title>
  <dc:creator>簡霈萱</dc:creator>
  <cp:lastModifiedBy>user</cp:lastModifiedBy>
  <cp:revision>247</cp:revision>
  <cp:lastPrinted>2022-02-25T09:09:12Z</cp:lastPrinted>
  <dcterms:created xsi:type="dcterms:W3CDTF">2021-02-18T08:53:19Z</dcterms:created>
  <dcterms:modified xsi:type="dcterms:W3CDTF">2022-03-11T01:43:07Z</dcterms:modified>
</cp:coreProperties>
</file>